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95" r:id="rId3"/>
    <p:sldId id="296" r:id="rId4"/>
    <p:sldId id="309" r:id="rId5"/>
    <p:sldId id="297" r:id="rId6"/>
    <p:sldId id="298" r:id="rId7"/>
    <p:sldId id="294" r:id="rId8"/>
    <p:sldId id="299" r:id="rId9"/>
    <p:sldId id="300" r:id="rId10"/>
    <p:sldId id="301" r:id="rId11"/>
    <p:sldId id="302" r:id="rId12"/>
    <p:sldId id="303" r:id="rId13"/>
    <p:sldId id="305" r:id="rId14"/>
    <p:sldId id="306" r:id="rId15"/>
    <p:sldId id="304" r:id="rId16"/>
    <p:sldId id="307" r:id="rId17"/>
    <p:sldId id="308" r:id="rId18"/>
    <p:sldId id="310" r:id="rId19"/>
  </p:sldIdLst>
  <p:sldSz cx="9144000" cy="6858000" type="screen4x3"/>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1443" autoAdjust="0"/>
  </p:normalViewPr>
  <p:slideViewPr>
    <p:cSldViewPr>
      <p:cViewPr varScale="1">
        <p:scale>
          <a:sx n="107" d="100"/>
          <a:sy n="107" d="100"/>
        </p:scale>
        <p:origin x="-84" y="-402"/>
      </p:cViewPr>
      <p:guideLst>
        <p:guide orient="horz" pos="2160"/>
        <p:guide pos="2880"/>
      </p:guideLst>
    </p:cSldViewPr>
  </p:slideViewPr>
  <p:notesTextViewPr>
    <p:cViewPr>
      <p:scale>
        <a:sx n="1" d="1"/>
        <a:sy n="1" d="1"/>
      </p:scale>
      <p:origin x="0" y="0"/>
    </p:cViewPr>
  </p:notesTextViewPr>
  <p:notesViewPr>
    <p:cSldViewPr>
      <p:cViewPr varScale="1">
        <p:scale>
          <a:sx n="82" d="100"/>
          <a:sy n="82" d="100"/>
        </p:scale>
        <p:origin x="-206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A6036C-22EA-4E93-B588-152974CB03DB}" type="datetimeFigureOut">
              <a:rPr lang="et-EE" smtClean="0"/>
              <a:t>27.06.2023</a:t>
            </a:fld>
            <a:endParaRPr lang="et-E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t-E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0277D8-DD5B-4E48-8242-9BCD37EEA0C6}" type="slidenum">
              <a:rPr lang="et-EE" smtClean="0"/>
              <a:t>‹#›</a:t>
            </a:fld>
            <a:endParaRPr lang="et-EE"/>
          </a:p>
        </p:txBody>
      </p:sp>
    </p:spTree>
    <p:extLst>
      <p:ext uri="{BB962C8B-B14F-4D97-AF65-F5344CB8AC3E}">
        <p14:creationId xmlns:p14="http://schemas.microsoft.com/office/powerpoint/2010/main" val="4110125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BA655B-3C7E-42DF-B931-6029FB6FCF10}" type="datetimeFigureOut">
              <a:rPr lang="et-EE" smtClean="0"/>
              <a:t>27.06.2023</a:t>
            </a:fld>
            <a:endParaRPr lang="et-EE"/>
          </a:p>
        </p:txBody>
      </p:sp>
      <p:sp>
        <p:nvSpPr>
          <p:cNvPr id="4" name="Slide Image Placeholder 3"/>
          <p:cNvSpPr>
            <a:spLocks noGrp="1" noRot="1" noChangeAspect="1"/>
          </p:cNvSpPr>
          <p:nvPr>
            <p:ph type="sldImg" idx="2"/>
          </p:nvPr>
        </p:nvSpPr>
        <p:spPr>
          <a:xfrm>
            <a:off x="1052736" y="683568"/>
            <a:ext cx="4572000" cy="34290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91509D-EECB-49FB-8719-BA4A413ADDFF}" type="slidenum">
              <a:rPr lang="et-EE" smtClean="0"/>
              <a:t>‹#›</a:t>
            </a:fld>
            <a:endParaRPr lang="et-EE"/>
          </a:p>
        </p:txBody>
      </p:sp>
    </p:spTree>
    <p:extLst>
      <p:ext uri="{BB962C8B-B14F-4D97-AF65-F5344CB8AC3E}">
        <p14:creationId xmlns:p14="http://schemas.microsoft.com/office/powerpoint/2010/main" val="1336554827"/>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baseline="0">
        <a:solidFill>
          <a:schemeClr val="tx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baseline="0">
        <a:solidFill>
          <a:schemeClr val="tx1"/>
        </a:solidFill>
        <a:latin typeface="+mn-lt"/>
        <a:ea typeface="+mn-ea"/>
        <a:cs typeface="+mn-cs"/>
      </a:defRPr>
    </a:lvl2pPr>
    <a:lvl3pPr marL="914400" algn="l" defTabSz="914400" rtl="0" eaLnBrk="1" latinLnBrk="0" hangingPunct="1">
      <a:defRPr sz="1800" kern="1200" baseline="0">
        <a:solidFill>
          <a:schemeClr val="tx1"/>
        </a:solidFill>
        <a:latin typeface="+mn-lt"/>
        <a:ea typeface="+mn-ea"/>
        <a:cs typeface="+mn-cs"/>
      </a:defRPr>
    </a:lvl3pPr>
    <a:lvl4pPr marL="1371600" algn="l" defTabSz="914400" rtl="0" eaLnBrk="1" latinLnBrk="0" hangingPunct="1">
      <a:defRPr sz="1800" kern="1200" baseline="0">
        <a:solidFill>
          <a:schemeClr val="tx1"/>
        </a:solidFill>
        <a:latin typeface="+mn-lt"/>
        <a:ea typeface="+mn-ea"/>
        <a:cs typeface="+mn-cs"/>
      </a:defRPr>
    </a:lvl4pPr>
    <a:lvl5pPr marL="1828800" algn="l" defTabSz="914400" rtl="0" eaLnBrk="1" latinLnBrk="0" hangingPunct="1">
      <a:defRPr sz="1800" kern="1200" baseline="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2513" y="684213"/>
            <a:ext cx="4572000" cy="3429000"/>
          </a:xfrm>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F191509D-EECB-49FB-8719-BA4A413ADDFF}" type="slidenum">
              <a:rPr lang="et-EE" smtClean="0"/>
              <a:t>1</a:t>
            </a:fld>
            <a:endParaRPr lang="et-EE"/>
          </a:p>
        </p:txBody>
      </p:sp>
    </p:spTree>
    <p:extLst>
      <p:ext uri="{BB962C8B-B14F-4D97-AF65-F5344CB8AC3E}">
        <p14:creationId xmlns:p14="http://schemas.microsoft.com/office/powerpoint/2010/main" val="1521948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t-E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t-EE"/>
          </a:p>
        </p:txBody>
      </p:sp>
      <p:sp>
        <p:nvSpPr>
          <p:cNvPr id="4" name="Date Placeholder 3"/>
          <p:cNvSpPr>
            <a:spLocks noGrp="1"/>
          </p:cNvSpPr>
          <p:nvPr>
            <p:ph type="dt" sz="half" idx="10"/>
          </p:nvPr>
        </p:nvSpPr>
        <p:spPr/>
        <p:txBody>
          <a:bodyPr/>
          <a:lstStyle/>
          <a:p>
            <a:fld id="{0F2CB56D-5636-4521-8F40-20CAA60D04CE}" type="datetimeFigureOut">
              <a:rPr lang="et-EE" smtClean="0"/>
              <a:t>27.06.2023</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7D34C75-98CD-495E-B5E7-7189B5FFEC10}" type="slidenum">
              <a:rPr lang="et-EE" smtClean="0"/>
              <a:t>‹#›</a:t>
            </a:fld>
            <a:endParaRPr lang="et-EE"/>
          </a:p>
        </p:txBody>
      </p:sp>
    </p:spTree>
    <p:extLst>
      <p:ext uri="{BB962C8B-B14F-4D97-AF65-F5344CB8AC3E}">
        <p14:creationId xmlns:p14="http://schemas.microsoft.com/office/powerpoint/2010/main" val="894583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2CB56D-5636-4521-8F40-20CAA60D04CE}" type="datetimeFigureOut">
              <a:rPr lang="et-EE" smtClean="0"/>
              <a:t>27.06.2023</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07D34C75-98CD-495E-B5E7-7189B5FFEC10}" type="slidenum">
              <a:rPr lang="et-EE" smtClean="0"/>
              <a:t>‹#›</a:t>
            </a:fld>
            <a:endParaRPr lang="et-EE"/>
          </a:p>
        </p:txBody>
      </p:sp>
    </p:spTree>
    <p:extLst>
      <p:ext uri="{BB962C8B-B14F-4D97-AF65-F5344CB8AC3E}">
        <p14:creationId xmlns:p14="http://schemas.microsoft.com/office/powerpoint/2010/main" val="39607909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0F2CB56D-5636-4521-8F40-20CAA60D04CE}" type="datetimeFigureOut">
              <a:rPr lang="et-EE" smtClean="0"/>
              <a:t>27.06.2023</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7D34C75-98CD-495E-B5E7-7189B5FFEC10}" type="slidenum">
              <a:rPr lang="et-EE" smtClean="0"/>
              <a:t>‹#›</a:t>
            </a:fld>
            <a:endParaRPr lang="et-EE"/>
          </a:p>
        </p:txBody>
      </p:sp>
    </p:spTree>
    <p:extLst>
      <p:ext uri="{BB962C8B-B14F-4D97-AF65-F5344CB8AC3E}">
        <p14:creationId xmlns:p14="http://schemas.microsoft.com/office/powerpoint/2010/main" val="358727379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0F2CB56D-5636-4521-8F40-20CAA60D04CE}" type="datetimeFigureOut">
              <a:rPr lang="et-EE" smtClean="0"/>
              <a:t>27.06.2023</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7D34C75-98CD-495E-B5E7-7189B5FFEC10}" type="slidenum">
              <a:rPr lang="et-EE" smtClean="0"/>
              <a:t>‹#›</a:t>
            </a:fld>
            <a:endParaRPr lang="et-EE"/>
          </a:p>
        </p:txBody>
      </p:sp>
    </p:spTree>
    <p:extLst>
      <p:ext uri="{BB962C8B-B14F-4D97-AF65-F5344CB8AC3E}">
        <p14:creationId xmlns:p14="http://schemas.microsoft.com/office/powerpoint/2010/main" val="33814837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0F2CB56D-5636-4521-8F40-20CAA60D04CE}" type="datetimeFigureOut">
              <a:rPr lang="et-EE" smtClean="0"/>
              <a:t>27.06.2023</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7D34C75-98CD-495E-B5E7-7189B5FFEC10}" type="slidenum">
              <a:rPr lang="et-EE" smtClean="0"/>
              <a:t>‹#›</a:t>
            </a:fld>
            <a:endParaRPr lang="et-EE"/>
          </a:p>
        </p:txBody>
      </p:sp>
    </p:spTree>
    <p:extLst>
      <p:ext uri="{BB962C8B-B14F-4D97-AF65-F5344CB8AC3E}">
        <p14:creationId xmlns:p14="http://schemas.microsoft.com/office/powerpoint/2010/main" val="36106746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2800" b="0" i="0" cap="all" baseline="0"/>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2CB56D-5636-4521-8F40-20CAA60D04CE}" type="datetimeFigureOut">
              <a:rPr lang="et-EE" smtClean="0"/>
              <a:t>27.06.2023</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7D34C75-98CD-495E-B5E7-7189B5FFEC10}" type="slidenum">
              <a:rPr lang="et-EE" smtClean="0"/>
              <a:t>‹#›</a:t>
            </a:fld>
            <a:endParaRPr lang="et-EE"/>
          </a:p>
        </p:txBody>
      </p:sp>
    </p:spTree>
    <p:extLst>
      <p:ext uri="{BB962C8B-B14F-4D97-AF65-F5344CB8AC3E}">
        <p14:creationId xmlns:p14="http://schemas.microsoft.com/office/powerpoint/2010/main" val="1951675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baseline="0">
                <a:latin typeface="Times New Roman" panose="02020603050405020304" pitchFamily="18" charset="0"/>
              </a:defRPr>
            </a:lvl1pPr>
          </a:lstStyle>
          <a:p>
            <a:r>
              <a:rPr lang="en-US" smtClean="0"/>
              <a:t>Click to edit Master title style</a:t>
            </a:r>
            <a:endParaRPr lang="et-EE"/>
          </a:p>
        </p:txBody>
      </p:sp>
      <p:sp>
        <p:nvSpPr>
          <p:cNvPr id="3" name="Content Placeholder 2"/>
          <p:cNvSpPr>
            <a:spLocks noGrp="1"/>
          </p:cNvSpPr>
          <p:nvPr>
            <p:ph sz="half" idx="1"/>
          </p:nvPr>
        </p:nvSpPr>
        <p:spPr>
          <a:xfrm>
            <a:off x="457200" y="1600200"/>
            <a:ext cx="4038600" cy="4525963"/>
          </a:xfrm>
        </p:spPr>
        <p:txBody>
          <a:bodyPr/>
          <a:lstStyle>
            <a:lvl1pPr marL="0" indent="0">
              <a:buNone/>
              <a:defRPr sz="2000" baseline="0">
                <a:latin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8200" y="1600200"/>
            <a:ext cx="4038600" cy="4525963"/>
          </a:xfrm>
        </p:spPr>
        <p:txBody>
          <a:bodyPr/>
          <a:lstStyle>
            <a:lvl1pPr marL="0" indent="0">
              <a:buNone/>
              <a:defRPr sz="2000" baseline="0">
                <a:latin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Date Placeholder 4"/>
          <p:cNvSpPr>
            <a:spLocks noGrp="1"/>
          </p:cNvSpPr>
          <p:nvPr>
            <p:ph type="dt" sz="half" idx="10"/>
          </p:nvPr>
        </p:nvSpPr>
        <p:spPr/>
        <p:txBody>
          <a:bodyPr/>
          <a:lstStyle/>
          <a:p>
            <a:fld id="{0F2CB56D-5636-4521-8F40-20CAA60D04CE}" type="datetimeFigureOut">
              <a:rPr lang="et-EE" smtClean="0"/>
              <a:t>27.06.2023</a:t>
            </a:fld>
            <a:endParaRPr lang="et-EE"/>
          </a:p>
        </p:txBody>
      </p:sp>
      <p:sp>
        <p:nvSpPr>
          <p:cNvPr id="6" name="Footer Placeholder 5"/>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et-EE"/>
          </a:p>
        </p:txBody>
      </p:sp>
      <p:sp>
        <p:nvSpPr>
          <p:cNvPr id="7" name="Slide Number Placeholder 6"/>
          <p:cNvSpPr>
            <a:spLocks noGrp="1"/>
          </p:cNvSpPr>
          <p:nvPr>
            <p:ph type="sldNum" sz="quarter" idx="12"/>
          </p:nvPr>
        </p:nvSpPr>
        <p:spPr/>
        <p:txBody>
          <a:bodyPr/>
          <a:lstStyle/>
          <a:p>
            <a:fld id="{07D34C75-98CD-495E-B5E7-7189B5FFEC10}" type="slidenum">
              <a:rPr lang="et-EE" smtClean="0"/>
              <a:t>‹#›</a:t>
            </a:fld>
            <a:endParaRPr lang="et-EE"/>
          </a:p>
        </p:txBody>
      </p:sp>
    </p:spTree>
    <p:extLst>
      <p:ext uri="{BB962C8B-B14F-4D97-AF65-F5344CB8AC3E}">
        <p14:creationId xmlns:p14="http://schemas.microsoft.com/office/powerpoint/2010/main" val="35262690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Date Placeholder 6"/>
          <p:cNvSpPr>
            <a:spLocks noGrp="1"/>
          </p:cNvSpPr>
          <p:nvPr>
            <p:ph type="dt" sz="half" idx="10"/>
          </p:nvPr>
        </p:nvSpPr>
        <p:spPr/>
        <p:txBody>
          <a:bodyPr/>
          <a:lstStyle/>
          <a:p>
            <a:fld id="{0F2CB56D-5636-4521-8F40-20CAA60D04CE}" type="datetimeFigureOut">
              <a:rPr lang="et-EE" smtClean="0"/>
              <a:t>27.06.2023</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07D34C75-98CD-495E-B5E7-7189B5FFEC10}" type="slidenum">
              <a:rPr lang="et-EE" smtClean="0"/>
              <a:t>‹#›</a:t>
            </a:fld>
            <a:endParaRPr lang="et-EE"/>
          </a:p>
        </p:txBody>
      </p:sp>
    </p:spTree>
    <p:extLst>
      <p:ext uri="{BB962C8B-B14F-4D97-AF65-F5344CB8AC3E}">
        <p14:creationId xmlns:p14="http://schemas.microsoft.com/office/powerpoint/2010/main" val="3428063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Date Placeholder 2"/>
          <p:cNvSpPr>
            <a:spLocks noGrp="1"/>
          </p:cNvSpPr>
          <p:nvPr>
            <p:ph type="dt" sz="half" idx="10"/>
          </p:nvPr>
        </p:nvSpPr>
        <p:spPr/>
        <p:txBody>
          <a:bodyPr/>
          <a:lstStyle/>
          <a:p>
            <a:fld id="{0F2CB56D-5636-4521-8F40-20CAA60D04CE}" type="datetimeFigureOut">
              <a:rPr lang="et-EE" smtClean="0"/>
              <a:t>27.06.2023</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07D34C75-98CD-495E-B5E7-7189B5FFEC10}" type="slidenum">
              <a:rPr lang="et-EE" smtClean="0"/>
              <a:t>‹#›</a:t>
            </a:fld>
            <a:endParaRPr lang="et-EE"/>
          </a:p>
        </p:txBody>
      </p:sp>
    </p:spTree>
    <p:extLst>
      <p:ext uri="{BB962C8B-B14F-4D97-AF65-F5344CB8AC3E}">
        <p14:creationId xmlns:p14="http://schemas.microsoft.com/office/powerpoint/2010/main" val="14586216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2CB56D-5636-4521-8F40-20CAA60D04CE}" type="datetimeFigureOut">
              <a:rPr lang="et-EE" smtClean="0"/>
              <a:t>27.06.2023</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07D34C75-98CD-495E-B5E7-7189B5FFEC10}" type="slidenum">
              <a:rPr lang="et-EE" smtClean="0"/>
              <a:t>‹#›</a:t>
            </a:fld>
            <a:endParaRPr lang="et-EE"/>
          </a:p>
        </p:txBody>
      </p:sp>
    </p:spTree>
    <p:extLst>
      <p:ext uri="{BB962C8B-B14F-4D97-AF65-F5344CB8AC3E}">
        <p14:creationId xmlns:p14="http://schemas.microsoft.com/office/powerpoint/2010/main" val="24781895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2CB56D-5636-4521-8F40-20CAA60D04CE}" type="datetimeFigureOut">
              <a:rPr lang="et-EE" smtClean="0"/>
              <a:t>27.06.2023</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07D34C75-98CD-495E-B5E7-7189B5FFEC10}" type="slidenum">
              <a:rPr lang="et-EE" smtClean="0"/>
              <a:t>‹#›</a:t>
            </a:fld>
            <a:endParaRPr lang="et-EE"/>
          </a:p>
        </p:txBody>
      </p:sp>
    </p:spTree>
    <p:extLst>
      <p:ext uri="{BB962C8B-B14F-4D97-AF65-F5344CB8AC3E}">
        <p14:creationId xmlns:p14="http://schemas.microsoft.com/office/powerpoint/2010/main" val="34018239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Date Placeholder 2"/>
          <p:cNvSpPr>
            <a:spLocks noGrp="1"/>
          </p:cNvSpPr>
          <p:nvPr>
            <p:ph type="dt" sz="half" idx="10"/>
          </p:nvPr>
        </p:nvSpPr>
        <p:spPr/>
        <p:txBody>
          <a:bodyPr/>
          <a:lstStyle/>
          <a:p>
            <a:fld id="{0F2CB56D-5636-4521-8F40-20CAA60D04CE}" type="datetimeFigureOut">
              <a:rPr lang="et-EE" smtClean="0"/>
              <a:t>27.06.2023</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07D34C75-98CD-495E-B5E7-7189B5FFEC10}" type="slidenum">
              <a:rPr lang="et-EE" smtClean="0"/>
              <a:t>‹#›</a:t>
            </a:fld>
            <a:endParaRPr lang="et-EE"/>
          </a:p>
        </p:txBody>
      </p:sp>
    </p:spTree>
    <p:extLst>
      <p:ext uri="{BB962C8B-B14F-4D97-AF65-F5344CB8AC3E}">
        <p14:creationId xmlns:p14="http://schemas.microsoft.com/office/powerpoint/2010/main" val="39184153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t-E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2CB56D-5636-4521-8F40-20CAA60D04CE}" type="datetimeFigureOut">
              <a:rPr lang="et-EE" smtClean="0"/>
              <a:t>27.06.2023</a:t>
            </a:fld>
            <a:endParaRPr lang="et-E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34C75-98CD-495E-B5E7-7189B5FFEC10}" type="slidenum">
              <a:rPr lang="et-EE" smtClean="0"/>
              <a:t>‹#›</a:t>
            </a:fld>
            <a:endParaRPr lang="et-EE"/>
          </a:p>
        </p:txBody>
      </p:sp>
    </p:spTree>
    <p:extLst>
      <p:ext uri="{BB962C8B-B14F-4D97-AF65-F5344CB8AC3E}">
        <p14:creationId xmlns:p14="http://schemas.microsoft.com/office/powerpoint/2010/main" val="2872964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58" r:id="rId11"/>
    <p:sldLayoutId id="2147483659" r:id="rId12"/>
  </p:sldLayoutIdLst>
  <p:timing>
    <p:tnLst>
      <p:par>
        <p:cTn id="1" dur="indefinite" restart="never" nodeType="tmRoot"/>
      </p:par>
    </p:tnLst>
  </p:timing>
  <p:txStyles>
    <p:titleStyle>
      <a:lvl1pPr algn="ctr" defTabSz="914400" rtl="0" eaLnBrk="1" latinLnBrk="0" hangingPunct="1">
        <a:spcBef>
          <a:spcPct val="0"/>
        </a:spcBef>
        <a:buNone/>
        <a:defRPr sz="28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412776"/>
            <a:ext cx="8064896" cy="4392488"/>
          </a:xfrm>
        </p:spPr>
        <p:txBody>
          <a:bodyPr>
            <a:normAutofit/>
          </a:bodyPr>
          <a:lstStyle/>
          <a:p>
            <a:r>
              <a:rPr lang="et-EE" sz="2000" b="1" smtClean="0"/>
              <a:t/>
            </a:r>
            <a:br>
              <a:rPr lang="et-EE" sz="2000" b="1" smtClean="0"/>
            </a:br>
            <a:r>
              <a:rPr lang="et-EE" sz="2000" b="1"/>
              <a:t/>
            </a:r>
            <a:br>
              <a:rPr lang="et-EE" sz="2000" b="1"/>
            </a:br>
            <a:r>
              <a:rPr lang="et-EE" sz="2000" b="1" smtClean="0"/>
              <a:t/>
            </a:r>
            <a:br>
              <a:rPr lang="et-EE" sz="2000" b="1" smtClean="0"/>
            </a:br>
            <a:r>
              <a:rPr lang="de-DE" sz="2000" b="1" smtClean="0"/>
              <a:t>Die Jochmann-Gesellschaft</a:t>
            </a:r>
            <a:r>
              <a:rPr lang="et-EE" sz="2000" b="1" smtClean="0"/>
              <a:t> (</a:t>
            </a:r>
            <a:r>
              <a:rPr lang="de-DE" sz="2000" b="1" smtClean="0"/>
              <a:t>Heidelberg</a:t>
            </a:r>
            <a:r>
              <a:rPr lang="et-EE" sz="2000" b="1" smtClean="0"/>
              <a:t>)</a:t>
            </a:r>
            <a:r>
              <a:rPr lang="de-DE" sz="2000" b="1" smtClean="0"/>
              <a:t> </a:t>
            </a:r>
            <a:r>
              <a:rPr lang="de-DE" sz="2000" b="1"/>
              <a:t>und ihre Beziehung zum Baltikum (Pärnu, Tallinn, Riga</a:t>
            </a:r>
            <a:r>
              <a:rPr lang="de-DE" sz="2000" b="1" smtClean="0"/>
              <a:t>)</a:t>
            </a:r>
            <a:r>
              <a:rPr lang="et-EE" sz="2000" b="1" smtClean="0"/>
              <a:t/>
            </a:r>
            <a:br>
              <a:rPr lang="et-EE" sz="2000" b="1" smtClean="0"/>
            </a:br>
            <a:r>
              <a:rPr lang="de-DE" sz="2000"/>
              <a:t/>
            </a:r>
            <a:br>
              <a:rPr lang="de-DE" sz="2000"/>
            </a:br>
            <a:r>
              <a:rPr lang="de-DE" sz="2000" smtClean="0"/>
              <a:t>Ulrich Kronauer</a:t>
            </a:r>
            <a:r>
              <a:rPr lang="et-EE" sz="2000" smtClean="0"/>
              <a:t/>
            </a:r>
            <a:br>
              <a:rPr lang="et-EE" sz="2000" smtClean="0"/>
            </a:br>
            <a:r>
              <a:rPr lang="de-DE" sz="2000" smtClean="0"/>
              <a:t>Vorsitzender </a:t>
            </a:r>
            <a:r>
              <a:rPr lang="de-DE" sz="2000"/>
              <a:t>der Jochmann-Gesellschaft </a:t>
            </a:r>
            <a:r>
              <a:rPr lang="de-DE" sz="2000" smtClean="0"/>
              <a:t>Heidelberg</a:t>
            </a:r>
            <a:r>
              <a:rPr lang="et-EE" sz="2000" smtClean="0"/>
              <a:t/>
            </a:r>
            <a:br>
              <a:rPr lang="et-EE" sz="2000" smtClean="0"/>
            </a:br>
            <a:r>
              <a:rPr lang="et-EE" sz="2000"/>
              <a:t/>
            </a:r>
            <a:br>
              <a:rPr lang="et-EE" sz="2000"/>
            </a:br>
            <a:r>
              <a:rPr lang="et-EE" sz="2000" smtClean="0"/>
              <a:t/>
            </a:r>
            <a:br>
              <a:rPr lang="et-EE" sz="2000" smtClean="0"/>
            </a:br>
            <a:r>
              <a:rPr lang="et-EE" sz="2000" b="1" smtClean="0"/>
              <a:t>Heidelbergi Jochmanni-Selts ja selle sidemed </a:t>
            </a:r>
            <a:r>
              <a:rPr lang="et-EE" sz="2000" b="1" smtClean="0"/>
              <a:t>Baltimaadega</a:t>
            </a:r>
            <a:br>
              <a:rPr lang="et-EE" sz="2000" b="1" smtClean="0"/>
            </a:br>
            <a:r>
              <a:rPr lang="et-EE" sz="2000" b="1" smtClean="0"/>
              <a:t>(Pärnu, Tallinn, Riia)</a:t>
            </a:r>
            <a:r>
              <a:rPr lang="et-EE" sz="2000" b="1" smtClean="0"/>
              <a:t/>
            </a:r>
            <a:br>
              <a:rPr lang="et-EE" sz="2000" b="1" smtClean="0"/>
            </a:br>
            <a:r>
              <a:rPr lang="et-EE" sz="2000"/>
              <a:t/>
            </a:r>
            <a:br>
              <a:rPr lang="et-EE" sz="2000"/>
            </a:br>
            <a:r>
              <a:rPr lang="et-EE" sz="2000" smtClean="0"/>
              <a:t>Ulrich Kronauer</a:t>
            </a:r>
            <a:br>
              <a:rPr lang="et-EE" sz="2000" smtClean="0"/>
            </a:br>
            <a:r>
              <a:rPr lang="et-EE" sz="2000" smtClean="0"/>
              <a:t>Heidelbergi Jochmanni-Seltsi esimees</a:t>
            </a:r>
            <a:br>
              <a:rPr lang="et-EE" sz="2000" smtClean="0"/>
            </a:br>
            <a:r>
              <a:rPr lang="et-EE" sz="2000" smtClean="0"/>
              <a:t/>
            </a:r>
            <a:br>
              <a:rPr lang="et-EE" sz="2000" smtClean="0"/>
            </a:br>
            <a:r>
              <a:rPr lang="et-EE" sz="2000"/>
              <a:t/>
            </a:r>
            <a:br>
              <a:rPr lang="et-EE" sz="2000"/>
            </a:br>
            <a:endParaRPr lang="de-DE" sz="2000"/>
          </a:p>
        </p:txBody>
      </p:sp>
    </p:spTree>
    <p:extLst>
      <p:ext uri="{BB962C8B-B14F-4D97-AF65-F5344CB8AC3E}">
        <p14:creationId xmlns:p14="http://schemas.microsoft.com/office/powerpoint/2010/main" val="4211236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9512" y="836712"/>
            <a:ext cx="3888432" cy="2954529"/>
          </a:xfrm>
        </p:spPr>
      </p:pic>
      <p:sp>
        <p:nvSpPr>
          <p:cNvPr id="4" name="Content Placeholder 3"/>
          <p:cNvSpPr>
            <a:spLocks noGrp="1"/>
          </p:cNvSpPr>
          <p:nvPr>
            <p:ph sz="half" idx="2"/>
          </p:nvPr>
        </p:nvSpPr>
        <p:spPr>
          <a:xfrm>
            <a:off x="4482236" y="188640"/>
            <a:ext cx="4122211" cy="3456384"/>
          </a:xfrm>
        </p:spPr>
        <p:txBody>
          <a:bodyPr>
            <a:normAutofit/>
          </a:bodyPr>
          <a:lstStyle/>
          <a:p>
            <a:r>
              <a:rPr lang="et-EE" sz="1600"/>
              <a:t>Jochmanni testament </a:t>
            </a:r>
            <a:r>
              <a:rPr lang="et-EE" sz="1600" smtClean="0"/>
              <a:t>sätestas kohe esimese punktina, et </a:t>
            </a:r>
            <a:r>
              <a:rPr lang="et-EE" sz="1600"/>
              <a:t>juhul, kui ta õde Wilhelmine Amalie peaks surema lastetuna (nagu ka juhtus), jätab ta protsente kandma 15 000 hõberubla, </a:t>
            </a:r>
            <a:r>
              <a:rPr lang="et-EE" sz="1600"/>
              <a:t>millelt laekuvat summat tuleb </a:t>
            </a:r>
            <a:r>
              <a:rPr lang="et-EE" sz="1600"/>
              <a:t>kasutada </a:t>
            </a:r>
            <a:r>
              <a:rPr lang="et-EE" sz="1600" smtClean="0"/>
              <a:t>eesti </a:t>
            </a:r>
            <a:r>
              <a:rPr lang="et-EE" sz="1600"/>
              <a:t>lastele mõeldud sõltumatute koolide </a:t>
            </a:r>
            <a:r>
              <a:rPr lang="et-EE" sz="1600" smtClean="0"/>
              <a:t>rajamiseks Pärnus </a:t>
            </a:r>
            <a:r>
              <a:rPr lang="et-EE" sz="1600"/>
              <a:t>ja </a:t>
            </a:r>
            <a:r>
              <a:rPr lang="et-EE" sz="1600" smtClean="0"/>
              <a:t>Pärnumaal.</a:t>
            </a:r>
            <a:endParaRPr lang="et-EE" sz="1600" smtClean="0"/>
          </a:p>
          <a:p>
            <a:endParaRPr lang="et-EE" sz="1600" smtClean="0">
              <a:latin typeface="Times New Roman"/>
              <a:ea typeface="Calibri"/>
            </a:endParaRPr>
          </a:p>
          <a:p>
            <a:r>
              <a:rPr lang="de-DE" sz="1600" smtClean="0">
                <a:latin typeface="Times New Roman"/>
                <a:ea typeface="Calibri"/>
              </a:rPr>
              <a:t>Jochmann </a:t>
            </a:r>
            <a:r>
              <a:rPr lang="de-DE" sz="1600">
                <a:latin typeface="Times New Roman"/>
                <a:ea typeface="Calibri"/>
              </a:rPr>
              <a:t>hatte in seinem Testament eine erhebliche Summe „zur Unterstützung und Einrichtung von Schulen für die Kinder des estnischen Landvolkes“ in seiner Vaterstadt Pernau und im Pernauschen Kreis bestimmt. </a:t>
            </a:r>
            <a:endParaRPr lang="et-EE" sz="1600" smtClean="0"/>
          </a:p>
          <a:p>
            <a:endParaRPr lang="et-EE" sz="1600"/>
          </a:p>
        </p:txBody>
      </p:sp>
      <p:sp>
        <p:nvSpPr>
          <p:cNvPr id="6" name="Title 5"/>
          <p:cNvSpPr>
            <a:spLocks noGrp="1"/>
          </p:cNvSpPr>
          <p:nvPr>
            <p:ph type="title"/>
          </p:nvPr>
        </p:nvSpPr>
        <p:spPr>
          <a:xfrm>
            <a:off x="611560" y="116632"/>
            <a:ext cx="3322712" cy="576064"/>
          </a:xfrm>
        </p:spPr>
        <p:txBody>
          <a:bodyPr>
            <a:normAutofit/>
          </a:bodyPr>
          <a:lstStyle/>
          <a:p>
            <a:r>
              <a:rPr lang="et-EE" b="1" smtClean="0"/>
              <a:t>Jochmanni kool Pärnus</a:t>
            </a:r>
            <a:endParaRPr lang="et-EE" b="1"/>
          </a:p>
        </p:txBody>
      </p:sp>
      <p:sp>
        <p:nvSpPr>
          <p:cNvPr id="7" name="TextBox 6"/>
          <p:cNvSpPr txBox="1"/>
          <p:nvPr/>
        </p:nvSpPr>
        <p:spPr>
          <a:xfrm>
            <a:off x="163715" y="3933056"/>
            <a:ext cx="8712968" cy="2800767"/>
          </a:xfrm>
          <a:prstGeom prst="rect">
            <a:avLst/>
          </a:prstGeom>
          <a:noFill/>
        </p:spPr>
        <p:txBody>
          <a:bodyPr wrap="square" rtlCol="0">
            <a:spAutoFit/>
          </a:bodyPr>
          <a:lstStyle/>
          <a:p>
            <a:r>
              <a:rPr lang="et-EE" sz="1600">
                <a:latin typeface="Times New Roman" panose="02020603050405020304" pitchFamily="18" charset="0"/>
                <a:cs typeface="Times New Roman" panose="02020603050405020304" pitchFamily="18" charset="0"/>
              </a:rPr>
              <a:t>Aastail 1873–1917 tegutseski Pärnus Pühavaimu tänavas nr. 26 Jochmanni poeglaste eraalgkool, kus parimail aastail õppis mitusada last.</a:t>
            </a:r>
          </a:p>
          <a:p>
            <a:r>
              <a:rPr lang="et-EE" sz="1600" smtClean="0">
                <a:latin typeface="Times New Roman" panose="02020603050405020304" pitchFamily="18" charset="0"/>
                <a:cs typeface="Times New Roman" panose="02020603050405020304" pitchFamily="18" charset="0"/>
              </a:rPr>
              <a:t>Saksamaa </a:t>
            </a:r>
            <a:r>
              <a:rPr lang="et-EE" sz="1600">
                <a:latin typeface="Times New Roman" panose="02020603050405020304" pitchFamily="18" charset="0"/>
                <a:cs typeface="Times New Roman" panose="02020603050405020304" pitchFamily="18" charset="0"/>
              </a:rPr>
              <a:t>ja Eesti Jochmanni-sõprade ühiste jõupingutustega </a:t>
            </a:r>
            <a:r>
              <a:rPr lang="et-EE" sz="1600" smtClean="0">
                <a:latin typeface="Times New Roman" panose="02020603050405020304" pitchFamily="18" charset="0"/>
                <a:cs typeface="Times New Roman" panose="02020603050405020304" pitchFamily="18" charset="0"/>
              </a:rPr>
              <a:t>kinnitati </a:t>
            </a:r>
            <a:r>
              <a:rPr lang="et-EE" sz="1600">
                <a:latin typeface="Times New Roman" panose="02020603050405020304" pitchFamily="18" charset="0"/>
                <a:cs typeface="Times New Roman" panose="02020603050405020304" pitchFamily="18" charset="0"/>
              </a:rPr>
              <a:t>21</a:t>
            </a:r>
            <a:r>
              <a:rPr lang="et-EE" sz="1600" smtClean="0">
                <a:latin typeface="Times New Roman" panose="02020603050405020304" pitchFamily="18" charset="0"/>
                <a:cs typeface="Times New Roman" panose="02020603050405020304" pitchFamily="18" charset="0"/>
              </a:rPr>
              <a:t>. augustil </a:t>
            </a:r>
            <a:r>
              <a:rPr lang="et-EE" sz="1600" smtClean="0">
                <a:latin typeface="Times New Roman" panose="02020603050405020304" pitchFamily="18" charset="0"/>
                <a:cs typeface="Times New Roman" panose="02020603050405020304" pitchFamily="18" charset="0"/>
              </a:rPr>
              <a:t>2002 kooli </a:t>
            </a:r>
            <a:r>
              <a:rPr lang="et-EE" sz="1600">
                <a:latin typeface="Times New Roman" panose="02020603050405020304" pitchFamily="18" charset="0"/>
                <a:cs typeface="Times New Roman" panose="02020603050405020304" pitchFamily="18" charset="0"/>
              </a:rPr>
              <a:t>seinale  </a:t>
            </a:r>
            <a:r>
              <a:rPr lang="et-EE" sz="1600" smtClean="0">
                <a:latin typeface="Times New Roman" panose="02020603050405020304" pitchFamily="18" charset="0"/>
                <a:cs typeface="Times New Roman" panose="02020603050405020304" pitchFamily="18" charset="0"/>
              </a:rPr>
              <a:t>mälestustahvel. Eesti poolel oli oluline õigusajaloo professori Peeter Järvelaiu ja Pärnu Muuseumi direktori Aldur Vunki panus</a:t>
            </a:r>
            <a:r>
              <a:rPr lang="et-EE" sz="1600" smtClean="0">
                <a:latin typeface="Times New Roman" panose="02020603050405020304" pitchFamily="18" charset="0"/>
                <a:cs typeface="Times New Roman" panose="02020603050405020304" pitchFamily="18" charset="0"/>
              </a:rPr>
              <a:t>.</a:t>
            </a:r>
          </a:p>
          <a:p>
            <a:r>
              <a:rPr lang="de-DE" sz="1600" smtClean="0">
                <a:latin typeface="Times New Roman"/>
                <a:ea typeface="Calibri"/>
              </a:rPr>
              <a:t>In </a:t>
            </a:r>
            <a:r>
              <a:rPr lang="de-DE" sz="1600">
                <a:latin typeface="Times New Roman"/>
                <a:ea typeface="Calibri"/>
              </a:rPr>
              <a:t>der Pühavaimu Straße an dem Haus Nr. 26 wurde eine große bronzene Gedenktafel angebracht. Sie erinnert daran, dass von 1873 bis 1917 in diesem Haus die von Carl Gustav Jochmann gestiftete „Jochmannsche Schule“ untergebracht </a:t>
            </a:r>
            <a:r>
              <a:rPr lang="de-DE" sz="1600">
                <a:latin typeface="Times New Roman"/>
                <a:ea typeface="Calibri"/>
              </a:rPr>
              <a:t>war</a:t>
            </a:r>
            <a:r>
              <a:rPr lang="de-DE" sz="1600" smtClean="0">
                <a:latin typeface="Times New Roman"/>
                <a:ea typeface="Calibri"/>
              </a:rPr>
              <a:t>.</a:t>
            </a:r>
            <a:endParaRPr lang="et-EE" sz="1600" smtClean="0">
              <a:latin typeface="Times New Roman"/>
              <a:ea typeface="Calibri"/>
            </a:endParaRPr>
          </a:p>
          <a:p>
            <a:r>
              <a:rPr lang="de-DE" sz="1600" smtClean="0">
                <a:latin typeface="Times New Roman"/>
                <a:ea typeface="Calibri"/>
              </a:rPr>
              <a:t>Am </a:t>
            </a:r>
            <a:r>
              <a:rPr lang="de-DE" sz="1600">
                <a:latin typeface="Times New Roman"/>
                <a:ea typeface="Calibri"/>
              </a:rPr>
              <a:t>21. August 2002 wurde die Gedenktafel der Öffentlichkeit in einem </a:t>
            </a:r>
            <a:r>
              <a:rPr lang="de-DE" sz="1600">
                <a:latin typeface="Times New Roman"/>
                <a:ea typeface="Calibri"/>
              </a:rPr>
              <a:t>Festakt </a:t>
            </a:r>
            <a:r>
              <a:rPr lang="de-DE" sz="1600" smtClean="0">
                <a:latin typeface="Times New Roman"/>
                <a:ea typeface="Calibri"/>
              </a:rPr>
              <a:t>vorgestellt</a:t>
            </a:r>
            <a:r>
              <a:rPr lang="et-EE" sz="1600" smtClean="0">
                <a:latin typeface="Times New Roman"/>
                <a:ea typeface="Calibri"/>
              </a:rPr>
              <a:t>. Auf der estnischen Seite haben Prof. Peeter Järvelaid und </a:t>
            </a:r>
            <a:r>
              <a:rPr lang="de-DE" sz="1600">
                <a:latin typeface="Times New Roman"/>
                <a:ea typeface="Calibri"/>
              </a:rPr>
              <a:t>Direktor des Pärnuer Museums, Dr. Aldur Vunk, wesentlich </a:t>
            </a:r>
            <a:r>
              <a:rPr lang="de-DE" sz="1600">
                <a:latin typeface="Times New Roman"/>
                <a:ea typeface="Calibri"/>
              </a:rPr>
              <a:t>dazu </a:t>
            </a:r>
            <a:r>
              <a:rPr lang="de-DE" sz="1600" smtClean="0">
                <a:latin typeface="Times New Roman"/>
                <a:ea typeface="Calibri"/>
              </a:rPr>
              <a:t>bei</a:t>
            </a:r>
            <a:r>
              <a:rPr lang="et-EE" sz="1600" smtClean="0">
                <a:latin typeface="Times New Roman"/>
                <a:ea typeface="Calibri"/>
              </a:rPr>
              <a:t>getragen</a:t>
            </a:r>
            <a:r>
              <a:rPr lang="de-DE" sz="1600" smtClean="0">
                <a:latin typeface="Times New Roman"/>
                <a:ea typeface="Calibri"/>
              </a:rPr>
              <a:t>, </a:t>
            </a:r>
            <a:r>
              <a:rPr lang="de-DE" sz="1600">
                <a:latin typeface="Times New Roman"/>
                <a:ea typeface="Calibri"/>
              </a:rPr>
              <a:t>dass man sich in Pärnu an den bedeutenden Sohn der Stadt </a:t>
            </a:r>
            <a:r>
              <a:rPr lang="de-DE" sz="1600">
                <a:latin typeface="Times New Roman"/>
                <a:ea typeface="Calibri"/>
              </a:rPr>
              <a:t>erinnert</a:t>
            </a:r>
            <a:r>
              <a:rPr lang="de-DE" sz="1600" smtClean="0">
                <a:latin typeface="Times New Roman"/>
                <a:ea typeface="Calibri"/>
              </a:rPr>
              <a:t>.</a:t>
            </a:r>
            <a:endParaRPr lang="et-EE" sz="1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3840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23528" y="332656"/>
            <a:ext cx="4428492" cy="5904656"/>
          </a:xfrm>
        </p:spPr>
      </p:pic>
      <p:sp>
        <p:nvSpPr>
          <p:cNvPr id="4" name="Content Placeholder 3"/>
          <p:cNvSpPr>
            <a:spLocks noGrp="1"/>
          </p:cNvSpPr>
          <p:nvPr>
            <p:ph sz="half" idx="2"/>
          </p:nvPr>
        </p:nvSpPr>
        <p:spPr>
          <a:xfrm>
            <a:off x="4860032" y="404664"/>
            <a:ext cx="3960440" cy="6192688"/>
          </a:xfrm>
        </p:spPr>
        <p:txBody>
          <a:bodyPr>
            <a:normAutofit/>
          </a:bodyPr>
          <a:lstStyle/>
          <a:p>
            <a:r>
              <a:rPr lang="et-EE" sz="1800" smtClean="0"/>
              <a:t>Järgnevatel aastatel toimus</a:t>
            </a:r>
            <a:r>
              <a:rPr lang="et-EE" sz="1800"/>
              <a:t> </a:t>
            </a:r>
            <a:r>
              <a:rPr lang="et-EE" sz="1800" smtClean="0"/>
              <a:t>Jochmanni-Seltsi liikmete osalusel mitmeid konverentse, nii näiteks 11</a:t>
            </a:r>
            <a:r>
              <a:rPr lang="et-EE" sz="1800" smtClean="0"/>
              <a:t>. aprillil </a:t>
            </a:r>
            <a:r>
              <a:rPr lang="et-EE" sz="1800" smtClean="0"/>
              <a:t>2013</a:t>
            </a:r>
            <a:r>
              <a:rPr lang="et-EE" sz="1800"/>
              <a:t> </a:t>
            </a:r>
            <a:r>
              <a:rPr lang="et-EE" sz="1800" smtClean="0"/>
              <a:t>Pärnu Muuseumis, kus Ulrich Kronauer tutvustas seltsi tegevust, Markus Käfer kõneles inimpildist ja kasvatusest Jochmanni käsitluses ning Martin Sattler tutvustas Jochmanni teost "Aadli looduslugu".</a:t>
            </a:r>
            <a:endParaRPr lang="et-EE" sz="1800" smtClean="0"/>
          </a:p>
          <a:p>
            <a:endParaRPr lang="et-EE" sz="1800" smtClean="0"/>
          </a:p>
          <a:p>
            <a:r>
              <a:rPr lang="de-DE" sz="1800" smtClean="0"/>
              <a:t>In </a:t>
            </a:r>
            <a:r>
              <a:rPr lang="de-DE" sz="1800"/>
              <a:t>den folgenden Jahren fanden mehrfach Tagungen in Pärnu statt, an denen Mitglieder der Jochmann-Gesellschaft teilnahmen, so am 11. April 2013 im Pärnuer Museum, </a:t>
            </a:r>
            <a:r>
              <a:rPr lang="de-DE" sz="1800"/>
              <a:t>wo </a:t>
            </a:r>
            <a:r>
              <a:rPr lang="et-EE" sz="1800" smtClean="0"/>
              <a:t>Ulrich Kronauer </a:t>
            </a:r>
            <a:r>
              <a:rPr lang="de-DE" sz="1800" smtClean="0"/>
              <a:t>die Jochmann-Gesellschaft</a:t>
            </a:r>
            <a:r>
              <a:rPr lang="et-EE" sz="1800" smtClean="0"/>
              <a:t> </a:t>
            </a:r>
            <a:r>
              <a:rPr lang="de-DE" sz="1800" smtClean="0"/>
              <a:t>vorstellte</a:t>
            </a:r>
            <a:r>
              <a:rPr lang="et-EE" sz="1800" smtClean="0"/>
              <a:t>, </a:t>
            </a:r>
            <a:r>
              <a:rPr lang="de-DE" sz="1800" smtClean="0"/>
              <a:t>Dr</a:t>
            </a:r>
            <a:r>
              <a:rPr lang="de-DE" sz="1800"/>
              <a:t>. </a:t>
            </a:r>
            <a:r>
              <a:rPr lang="et-EE" sz="1800" smtClean="0"/>
              <a:t>Markus </a:t>
            </a:r>
            <a:r>
              <a:rPr lang="de-DE" sz="1800" smtClean="0"/>
              <a:t>Käfer </a:t>
            </a:r>
            <a:r>
              <a:rPr lang="de-DE" sz="1800"/>
              <a:t>über „Menschenbild und Erziehung bei C. G</a:t>
            </a:r>
            <a:r>
              <a:rPr lang="de-DE" sz="1800"/>
              <a:t>. </a:t>
            </a:r>
            <a:r>
              <a:rPr lang="de-DE" sz="1800" smtClean="0"/>
              <a:t>Jochmann“und </a:t>
            </a:r>
            <a:r>
              <a:rPr lang="de-DE" sz="1800"/>
              <a:t>Prof. Sattler über Jochmanns Schrift „Zur Naturgeschichte </a:t>
            </a:r>
            <a:r>
              <a:rPr lang="de-DE" sz="1800"/>
              <a:t>des </a:t>
            </a:r>
            <a:r>
              <a:rPr lang="de-DE" sz="1800" smtClean="0"/>
              <a:t>Adels“</a:t>
            </a:r>
            <a:r>
              <a:rPr lang="et-EE" sz="1800" smtClean="0"/>
              <a:t> </a:t>
            </a:r>
            <a:r>
              <a:rPr lang="de-DE" sz="1800" smtClean="0"/>
              <a:t>sprach</a:t>
            </a:r>
            <a:r>
              <a:rPr lang="et-EE" sz="1800" smtClean="0"/>
              <a:t>en. </a:t>
            </a:r>
            <a:r>
              <a:rPr lang="de-DE" sz="1800" smtClean="0"/>
              <a:t> </a:t>
            </a:r>
            <a:endParaRPr lang="et-EE" sz="1800"/>
          </a:p>
        </p:txBody>
      </p:sp>
    </p:spTree>
    <p:extLst>
      <p:ext uri="{BB962C8B-B14F-4D97-AF65-F5344CB8AC3E}">
        <p14:creationId xmlns:p14="http://schemas.microsoft.com/office/powerpoint/2010/main" val="1747903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0" y="53752"/>
            <a:ext cx="5184576" cy="854968"/>
          </a:xfrm>
        </p:spPr>
        <p:txBody>
          <a:bodyPr/>
          <a:lstStyle/>
          <a:p>
            <a:r>
              <a:rPr lang="et-EE" smtClean="0"/>
              <a:t>Pärnu linna akadeemilised </a:t>
            </a:r>
            <a:r>
              <a:rPr lang="et-EE" smtClean="0"/>
              <a:t>palverändurid</a:t>
            </a:r>
            <a:br>
              <a:rPr lang="et-EE" smtClean="0"/>
            </a:br>
            <a:r>
              <a:rPr lang="et-EE" smtClean="0"/>
              <a:t>Die akademischen Pilger der Stadt Pärnu</a:t>
            </a:r>
            <a:endParaRPr lang="et-EE"/>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4053" y="2996952"/>
            <a:ext cx="3096344" cy="2247345"/>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99992" y="2990756"/>
            <a:ext cx="2988332" cy="1992222"/>
          </a:xfrm>
        </p:spPr>
      </p:pic>
      <p:sp>
        <p:nvSpPr>
          <p:cNvPr id="7" name="TextBox 6"/>
          <p:cNvSpPr txBox="1"/>
          <p:nvPr/>
        </p:nvSpPr>
        <p:spPr>
          <a:xfrm>
            <a:off x="3769059" y="4982978"/>
            <a:ext cx="5184576" cy="2062103"/>
          </a:xfrm>
          <a:prstGeom prst="rect">
            <a:avLst/>
          </a:prstGeom>
          <a:noFill/>
        </p:spPr>
        <p:txBody>
          <a:bodyPr wrap="square" rtlCol="0">
            <a:spAutoFit/>
          </a:bodyPr>
          <a:lstStyle/>
          <a:p>
            <a:r>
              <a:rPr lang="et-EE" sz="1600" b="1" smtClean="0">
                <a:latin typeface="Times New Roman" panose="02020603050405020304" pitchFamily="18" charset="0"/>
                <a:cs typeface="Times New Roman" panose="02020603050405020304" pitchFamily="18" charset="0"/>
              </a:rPr>
              <a:t>Volker Sellin </a:t>
            </a:r>
            <a:r>
              <a:rPr lang="et-EE" sz="1600" smtClean="0">
                <a:latin typeface="Times New Roman" panose="02020603050405020304" pitchFamily="18" charset="0"/>
                <a:cs typeface="Times New Roman" panose="02020603050405020304" pitchFamily="18" charset="0"/>
              </a:rPr>
              <a:t>(koos Aldur </a:t>
            </a:r>
            <a:r>
              <a:rPr lang="et-EE" sz="1600" smtClean="0">
                <a:latin typeface="Times New Roman" panose="02020603050405020304" pitchFamily="18" charset="0"/>
                <a:cs typeface="Times New Roman" panose="02020603050405020304" pitchFamily="18" charset="0"/>
              </a:rPr>
              <a:t>Vungiga / mit Aldur Vunk)</a:t>
            </a:r>
            <a:endParaRPr lang="et-EE" sz="1600" smtClean="0">
              <a:latin typeface="Times New Roman" panose="02020603050405020304" pitchFamily="18" charset="0"/>
              <a:cs typeface="Times New Roman" panose="02020603050405020304" pitchFamily="18" charset="0"/>
            </a:endParaRPr>
          </a:p>
          <a:p>
            <a:r>
              <a:rPr lang="et-EE" sz="1600">
                <a:latin typeface="Times New Roman" panose="02020603050405020304" pitchFamily="18" charset="0"/>
                <a:cs typeface="Times New Roman" panose="02020603050405020304" pitchFamily="18" charset="0"/>
              </a:rPr>
              <a:t>Heidelbergi Teaduste Akadeemia </a:t>
            </a:r>
            <a:r>
              <a:rPr lang="et-EE" sz="1600" smtClean="0">
                <a:latin typeface="Times New Roman" panose="02020603050405020304" pitchFamily="18" charset="0"/>
                <a:cs typeface="Times New Roman" panose="02020603050405020304" pitchFamily="18" charset="0"/>
              </a:rPr>
              <a:t>liige ja endine </a:t>
            </a:r>
            <a:r>
              <a:rPr lang="et-EE" sz="1600">
                <a:latin typeface="Times New Roman" panose="02020603050405020304" pitchFamily="18" charset="0"/>
                <a:cs typeface="Times New Roman" panose="02020603050405020304" pitchFamily="18" charset="0"/>
              </a:rPr>
              <a:t>Heidelbergi ülikooli </a:t>
            </a:r>
            <a:r>
              <a:rPr lang="et-EE" sz="1600" smtClean="0">
                <a:latin typeface="Times New Roman" panose="02020603050405020304" pitchFamily="18" charset="0"/>
                <a:cs typeface="Times New Roman" panose="02020603050405020304" pitchFamily="18" charset="0"/>
              </a:rPr>
              <a:t>rektor</a:t>
            </a:r>
          </a:p>
          <a:p>
            <a:r>
              <a:rPr lang="et-EE" sz="1600" smtClean="0">
                <a:latin typeface="Times New Roman" panose="02020603050405020304" pitchFamily="18" charset="0"/>
                <a:cs typeface="Times New Roman" panose="02020603050405020304" pitchFamily="18" charset="0"/>
              </a:rPr>
              <a:t>Akadeemiline </a:t>
            </a:r>
            <a:r>
              <a:rPr lang="et-EE" sz="1600">
                <a:latin typeface="Times New Roman" panose="02020603050405020304" pitchFamily="18" charset="0"/>
                <a:cs typeface="Times New Roman" panose="02020603050405020304" pitchFamily="18" charset="0"/>
              </a:rPr>
              <a:t>palverändur </a:t>
            </a:r>
            <a:r>
              <a:rPr lang="et-EE" sz="1600" smtClean="0">
                <a:latin typeface="Times New Roman" panose="02020603050405020304" pitchFamily="18" charset="0"/>
                <a:cs typeface="Times New Roman" panose="02020603050405020304" pitchFamily="18" charset="0"/>
              </a:rPr>
              <a:t>2009</a:t>
            </a:r>
          </a:p>
          <a:p>
            <a:r>
              <a:rPr lang="et-EE" sz="1600">
                <a:latin typeface="Times New Roman" panose="02020603050405020304" pitchFamily="18" charset="0"/>
                <a:cs typeface="Times New Roman" panose="02020603050405020304" pitchFamily="18" charset="0"/>
              </a:rPr>
              <a:t>Mitglied der Heidelberger Akademie </a:t>
            </a:r>
            <a:r>
              <a:rPr lang="et-EE" sz="1600">
                <a:latin typeface="Times New Roman" panose="02020603050405020304" pitchFamily="18" charset="0"/>
                <a:cs typeface="Times New Roman" panose="02020603050405020304" pitchFamily="18" charset="0"/>
              </a:rPr>
              <a:t>der </a:t>
            </a:r>
            <a:r>
              <a:rPr lang="et-EE" sz="1600" smtClean="0">
                <a:latin typeface="Times New Roman" panose="02020603050405020304" pitchFamily="18" charset="0"/>
                <a:cs typeface="Times New Roman" panose="02020603050405020304" pitchFamily="18" charset="0"/>
              </a:rPr>
              <a:t>Wissenschaften und der </a:t>
            </a:r>
            <a:r>
              <a:rPr lang="de-DE" sz="1600" smtClean="0">
                <a:latin typeface="Times New Roman"/>
                <a:ea typeface="Calibri"/>
              </a:rPr>
              <a:t>Altrektor </a:t>
            </a:r>
            <a:r>
              <a:rPr lang="de-DE" sz="1600">
                <a:latin typeface="Times New Roman"/>
                <a:ea typeface="Calibri"/>
              </a:rPr>
              <a:t>der Universität Heidelberg</a:t>
            </a:r>
            <a:endParaRPr lang="et-EE" sz="1600">
              <a:latin typeface="Times New Roman" panose="02020603050405020304" pitchFamily="18" charset="0"/>
              <a:cs typeface="Times New Roman" panose="02020603050405020304" pitchFamily="18" charset="0"/>
            </a:endParaRPr>
          </a:p>
          <a:p>
            <a:r>
              <a:rPr lang="et-EE" sz="1600">
                <a:latin typeface="Times New Roman" panose="02020603050405020304" pitchFamily="18" charset="0"/>
                <a:cs typeface="Times New Roman" panose="02020603050405020304" pitchFamily="18" charset="0"/>
              </a:rPr>
              <a:t>Der akademische </a:t>
            </a:r>
            <a:r>
              <a:rPr lang="et-EE" sz="1600">
                <a:latin typeface="Times New Roman" panose="02020603050405020304" pitchFamily="18" charset="0"/>
                <a:cs typeface="Times New Roman" panose="02020603050405020304" pitchFamily="18" charset="0"/>
              </a:rPr>
              <a:t>Pilger </a:t>
            </a:r>
            <a:r>
              <a:rPr lang="et-EE" sz="1600" smtClean="0">
                <a:latin typeface="Times New Roman" panose="02020603050405020304" pitchFamily="18" charset="0"/>
                <a:cs typeface="Times New Roman" panose="02020603050405020304" pitchFamily="18" charset="0"/>
              </a:rPr>
              <a:t>2009</a:t>
            </a:r>
            <a:endParaRPr lang="et-EE" sz="1600">
              <a:latin typeface="Times New Roman" panose="02020603050405020304" pitchFamily="18" charset="0"/>
              <a:cs typeface="Times New Roman" panose="02020603050405020304" pitchFamily="18" charset="0"/>
            </a:endParaRPr>
          </a:p>
          <a:p>
            <a:endParaRPr lang="et-EE" sz="1600">
              <a:latin typeface="Times New Roman" panose="02020603050405020304" pitchFamily="18" charset="0"/>
              <a:cs typeface="Times New Roman" panose="02020603050405020304" pitchFamily="18" charset="0"/>
            </a:endParaRPr>
          </a:p>
        </p:txBody>
      </p:sp>
      <p:sp>
        <p:nvSpPr>
          <p:cNvPr id="8" name="TextBox 7"/>
          <p:cNvSpPr txBox="1"/>
          <p:nvPr/>
        </p:nvSpPr>
        <p:spPr>
          <a:xfrm>
            <a:off x="32873" y="5229200"/>
            <a:ext cx="3603023" cy="1569660"/>
          </a:xfrm>
          <a:prstGeom prst="rect">
            <a:avLst/>
          </a:prstGeom>
          <a:noFill/>
        </p:spPr>
        <p:txBody>
          <a:bodyPr wrap="square" rtlCol="0">
            <a:spAutoFit/>
          </a:bodyPr>
          <a:lstStyle/>
          <a:p>
            <a:r>
              <a:rPr lang="et-EE" sz="1600" b="1" smtClean="0">
                <a:latin typeface="Times New Roman" panose="02020603050405020304" pitchFamily="18" charset="0"/>
                <a:cs typeface="Times New Roman" panose="02020603050405020304" pitchFamily="18" charset="0"/>
              </a:rPr>
              <a:t>Reinhart Koselleck</a:t>
            </a:r>
          </a:p>
          <a:p>
            <a:r>
              <a:rPr lang="et-EE" sz="1600" smtClean="0">
                <a:latin typeface="Times New Roman" panose="02020603050405020304" pitchFamily="18" charset="0"/>
                <a:cs typeface="Times New Roman" panose="02020603050405020304" pitchFamily="18" charset="0"/>
              </a:rPr>
              <a:t>Heidelbergi Teaduste Akadeemia liige</a:t>
            </a:r>
          </a:p>
          <a:p>
            <a:r>
              <a:rPr lang="et-EE" sz="1600" smtClean="0">
                <a:latin typeface="Times New Roman" panose="02020603050405020304" pitchFamily="18" charset="0"/>
                <a:cs typeface="Times New Roman" panose="02020603050405020304" pitchFamily="18" charset="0"/>
              </a:rPr>
              <a:t>Akadeemiline palverändur 2003</a:t>
            </a:r>
          </a:p>
          <a:p>
            <a:r>
              <a:rPr lang="et-EE" sz="1600" smtClean="0">
                <a:latin typeface="Times New Roman" panose="02020603050405020304" pitchFamily="18" charset="0"/>
                <a:cs typeface="Times New Roman" panose="02020603050405020304" pitchFamily="18" charset="0"/>
              </a:rPr>
              <a:t>Mitglied der Heidelberger Akademie der Wissenschaften</a:t>
            </a:r>
          </a:p>
          <a:p>
            <a:r>
              <a:rPr lang="et-EE" sz="1600" smtClean="0">
                <a:latin typeface="Times New Roman" panose="02020603050405020304" pitchFamily="18" charset="0"/>
                <a:cs typeface="Times New Roman" panose="02020603050405020304" pitchFamily="18" charset="0"/>
              </a:rPr>
              <a:t>Der akademische Pilger 2003</a:t>
            </a:r>
            <a:endParaRPr lang="et-EE" sz="160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044" y="404664"/>
            <a:ext cx="3264362" cy="2448272"/>
          </a:xfrm>
          <a:prstGeom prst="rect">
            <a:avLst/>
          </a:prstGeom>
        </p:spPr>
      </p:pic>
      <p:sp>
        <p:nvSpPr>
          <p:cNvPr id="10" name="TextBox 9"/>
          <p:cNvSpPr txBox="1"/>
          <p:nvPr/>
        </p:nvSpPr>
        <p:spPr>
          <a:xfrm>
            <a:off x="3635896" y="908720"/>
            <a:ext cx="5040560" cy="2308324"/>
          </a:xfrm>
          <a:prstGeom prst="rect">
            <a:avLst/>
          </a:prstGeom>
          <a:noFill/>
        </p:spPr>
        <p:txBody>
          <a:bodyPr wrap="square" rtlCol="0">
            <a:spAutoFit/>
          </a:bodyPr>
          <a:lstStyle/>
          <a:p>
            <a:r>
              <a:rPr lang="et-EE" sz="1600" b="1" smtClean="0">
                <a:latin typeface="Times New Roman" panose="02020603050405020304" pitchFamily="18" charset="0"/>
                <a:cs typeface="Times New Roman" panose="02020603050405020304" pitchFamily="18" charset="0"/>
              </a:rPr>
              <a:t>Ulrich Kronauer</a:t>
            </a:r>
          </a:p>
          <a:p>
            <a:r>
              <a:rPr lang="et-EE" sz="1600" smtClean="0">
                <a:latin typeface="Times New Roman" panose="02020603050405020304" pitchFamily="18" charset="0"/>
                <a:cs typeface="Times New Roman" panose="02020603050405020304" pitchFamily="18" charset="0"/>
              </a:rPr>
              <a:t>Heidelbergi Teaduste Akadeemia Baltimaade volinik</a:t>
            </a:r>
          </a:p>
          <a:p>
            <a:r>
              <a:rPr lang="et-EE" sz="1600" smtClean="0">
                <a:latin typeface="Times New Roman" panose="02020603050405020304" pitchFamily="18" charset="0"/>
                <a:cs typeface="Times New Roman" panose="02020603050405020304" pitchFamily="18" charset="0"/>
              </a:rPr>
              <a:t>Esimene akadeemiline palverändur 2002</a:t>
            </a:r>
          </a:p>
          <a:p>
            <a:r>
              <a:rPr lang="et-EE" sz="1600" smtClean="0">
                <a:latin typeface="Times New Roman" panose="02020603050405020304" pitchFamily="18" charset="0"/>
                <a:cs typeface="Times New Roman" panose="02020603050405020304" pitchFamily="18" charset="0"/>
              </a:rPr>
              <a:t>Pärnu linna teenetemärk </a:t>
            </a:r>
            <a:r>
              <a:rPr lang="et-EE" sz="1600" smtClean="0">
                <a:latin typeface="Times New Roman" panose="02020603050405020304" pitchFamily="18" charset="0"/>
                <a:cs typeface="Times New Roman" panose="02020603050405020304" pitchFamily="18" charset="0"/>
              </a:rPr>
              <a:t>2014</a:t>
            </a:r>
          </a:p>
          <a:p>
            <a:r>
              <a:rPr lang="de-DE" sz="1600">
                <a:latin typeface="Times New Roman"/>
                <a:ea typeface="Calibri"/>
              </a:rPr>
              <a:t>Baltikumsbeauftragter der Heidelberger Akademie der </a:t>
            </a:r>
            <a:r>
              <a:rPr lang="de-DE" sz="1600">
                <a:latin typeface="Times New Roman"/>
                <a:ea typeface="Calibri"/>
              </a:rPr>
              <a:t>Wissenschaften </a:t>
            </a:r>
            <a:endParaRPr lang="et-EE" sz="1600" smtClean="0">
              <a:latin typeface="Times New Roman"/>
              <a:ea typeface="Calibri"/>
            </a:endParaRPr>
          </a:p>
          <a:p>
            <a:r>
              <a:rPr lang="et-EE" sz="1600" smtClean="0">
                <a:latin typeface="Times New Roman"/>
                <a:ea typeface="Calibri"/>
              </a:rPr>
              <a:t>Der erste akademische Pilger 2002</a:t>
            </a:r>
          </a:p>
          <a:p>
            <a:r>
              <a:rPr lang="et-EE" sz="1600" smtClean="0">
                <a:latin typeface="Times New Roman"/>
                <a:ea typeface="Calibri"/>
              </a:rPr>
              <a:t>Dienstmedaille der Stadt Pärnu 2014</a:t>
            </a:r>
          </a:p>
          <a:p>
            <a:endParaRPr lang="et-EE" sz="1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3990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640960" cy="868958"/>
          </a:xfrm>
        </p:spPr>
        <p:txBody>
          <a:bodyPr/>
          <a:lstStyle/>
          <a:p>
            <a:r>
              <a:rPr lang="et-EE" b="1" smtClean="0"/>
              <a:t>Jochmanni süda </a:t>
            </a:r>
            <a:r>
              <a:rPr lang="et-EE" i="1" smtClean="0"/>
              <a:t>(Cor Iochmannii</a:t>
            </a:r>
            <a:r>
              <a:rPr lang="et-EE" smtClean="0"/>
              <a:t>) </a:t>
            </a:r>
            <a:r>
              <a:rPr lang="et-EE" smtClean="0"/>
              <a:t>enne restaureerimist urnis </a:t>
            </a:r>
            <a:r>
              <a:rPr lang="et-EE" smtClean="0"/>
              <a:t>ja </a:t>
            </a:r>
            <a:r>
              <a:rPr lang="et-EE" smtClean="0"/>
              <a:t>Jochmanni-Seltsi initsiatiivil restaureerituna samba </a:t>
            </a:r>
            <a:r>
              <a:rPr lang="et-EE"/>
              <a:t>peal Riia toomkiriku </a:t>
            </a:r>
            <a:r>
              <a:rPr lang="et-EE" smtClean="0"/>
              <a:t>ristikäigus </a:t>
            </a:r>
            <a:endParaRPr lang="et-EE"/>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71600" y="1052736"/>
            <a:ext cx="2861813" cy="4101672"/>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88024" y="1124743"/>
            <a:ext cx="2952328" cy="3936437"/>
          </a:xfrm>
        </p:spPr>
      </p:pic>
      <p:sp>
        <p:nvSpPr>
          <p:cNvPr id="8" name="TextBox 7"/>
          <p:cNvSpPr txBox="1"/>
          <p:nvPr/>
        </p:nvSpPr>
        <p:spPr>
          <a:xfrm>
            <a:off x="251520" y="4725144"/>
            <a:ext cx="652743" cy="369332"/>
          </a:xfrm>
          <a:prstGeom prst="rect">
            <a:avLst/>
          </a:prstGeom>
          <a:noFill/>
        </p:spPr>
        <p:txBody>
          <a:bodyPr wrap="none" rtlCol="0">
            <a:spAutoFit/>
          </a:bodyPr>
          <a:lstStyle/>
          <a:p>
            <a:r>
              <a:rPr lang="et-EE" smtClean="0"/>
              <a:t>2015</a:t>
            </a:r>
            <a:endParaRPr lang="et-EE"/>
          </a:p>
        </p:txBody>
      </p:sp>
      <p:sp>
        <p:nvSpPr>
          <p:cNvPr id="3" name="Rectangle 2"/>
          <p:cNvSpPr/>
          <p:nvPr/>
        </p:nvSpPr>
        <p:spPr>
          <a:xfrm>
            <a:off x="8028384" y="4540478"/>
            <a:ext cx="652743" cy="369332"/>
          </a:xfrm>
          <a:prstGeom prst="rect">
            <a:avLst/>
          </a:prstGeom>
        </p:spPr>
        <p:txBody>
          <a:bodyPr wrap="none">
            <a:spAutoFit/>
          </a:bodyPr>
          <a:lstStyle/>
          <a:p>
            <a:pPr lvl="0"/>
            <a:r>
              <a:rPr lang="et-EE">
                <a:solidFill>
                  <a:prstClr val="black"/>
                </a:solidFill>
              </a:rPr>
              <a:t>2014</a:t>
            </a:r>
            <a:endParaRPr lang="et-EE">
              <a:solidFill>
                <a:prstClr val="black"/>
              </a:solidFill>
            </a:endParaRPr>
          </a:p>
        </p:txBody>
      </p:sp>
      <p:sp>
        <p:nvSpPr>
          <p:cNvPr id="4" name="TextBox 3"/>
          <p:cNvSpPr txBox="1"/>
          <p:nvPr/>
        </p:nvSpPr>
        <p:spPr>
          <a:xfrm>
            <a:off x="395537" y="5229200"/>
            <a:ext cx="8208912" cy="1477328"/>
          </a:xfrm>
          <a:prstGeom prst="rect">
            <a:avLst/>
          </a:prstGeom>
          <a:noFill/>
        </p:spPr>
        <p:txBody>
          <a:bodyPr wrap="square" rtlCol="0">
            <a:spAutoFit/>
          </a:bodyPr>
          <a:lstStyle/>
          <a:p>
            <a:r>
              <a:rPr lang="de-DE">
                <a:latin typeface="Times New Roman"/>
                <a:ea typeface="Calibri"/>
              </a:rPr>
              <a:t>1910 </a:t>
            </a:r>
            <a:r>
              <a:rPr lang="de-DE">
                <a:latin typeface="Times New Roman"/>
                <a:ea typeface="Calibri"/>
              </a:rPr>
              <a:t>wurde </a:t>
            </a:r>
            <a:r>
              <a:rPr lang="et-EE" smtClean="0">
                <a:latin typeface="Times New Roman"/>
                <a:ea typeface="Calibri"/>
              </a:rPr>
              <a:t>Jochmanns </a:t>
            </a:r>
            <a:r>
              <a:rPr lang="de-DE" smtClean="0">
                <a:latin typeface="Times New Roman"/>
                <a:ea typeface="Calibri"/>
              </a:rPr>
              <a:t>Herz </a:t>
            </a:r>
            <a:r>
              <a:rPr lang="de-DE">
                <a:latin typeface="Times New Roman"/>
                <a:ea typeface="Calibri"/>
              </a:rPr>
              <a:t>in einer Metallurne mit der Aufschrift COR IOCHMANNII und mit der Grabsäule in den Rigaer Domklosterhof </a:t>
            </a:r>
            <a:r>
              <a:rPr lang="de-DE">
                <a:latin typeface="Times New Roman"/>
                <a:ea typeface="Calibri"/>
              </a:rPr>
              <a:t>umgesetzt</a:t>
            </a:r>
            <a:r>
              <a:rPr lang="de-DE" smtClean="0">
                <a:latin typeface="Times New Roman"/>
                <a:ea typeface="Calibri"/>
              </a:rPr>
              <a:t>.</a:t>
            </a:r>
            <a:endParaRPr lang="et-EE" smtClean="0">
              <a:latin typeface="Times New Roman"/>
              <a:ea typeface="Calibri"/>
            </a:endParaRPr>
          </a:p>
          <a:p>
            <a:r>
              <a:rPr lang="et-EE" smtClean="0">
                <a:latin typeface="Times New Roman"/>
                <a:ea typeface="Calibri"/>
              </a:rPr>
              <a:t>2013 </a:t>
            </a:r>
            <a:r>
              <a:rPr lang="de-DE" smtClean="0">
                <a:latin typeface="Times New Roman"/>
                <a:ea typeface="Calibri"/>
              </a:rPr>
              <a:t>beschloss </a:t>
            </a:r>
            <a:r>
              <a:rPr lang="de-DE">
                <a:latin typeface="Times New Roman"/>
                <a:ea typeface="Calibri"/>
              </a:rPr>
              <a:t>die Jochmann-Gesellschaft, die Renovierung von Urne und Grabsäule finanziell zu unterstützen. Am 3. Juli 2015 wurde das restaurierte Ensemble im Kreuzgang des Doms eingeweiht. </a:t>
            </a:r>
            <a:endParaRPr lang="et-EE"/>
          </a:p>
        </p:txBody>
      </p:sp>
    </p:spTree>
    <p:extLst>
      <p:ext uri="{BB962C8B-B14F-4D97-AF65-F5344CB8AC3E}">
        <p14:creationId xmlns:p14="http://schemas.microsoft.com/office/powerpoint/2010/main" val="4133477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6016" y="332656"/>
            <a:ext cx="4186808" cy="2304256"/>
          </a:xfrm>
        </p:spPr>
        <p:txBody>
          <a:bodyPr/>
          <a:lstStyle/>
          <a:p>
            <a:r>
              <a:rPr lang="et-EE" sz="1800"/>
              <a:t>Heidelbergi ülikooli pidulik tervitus renoveeritud Jochmanni-samba avamise </a:t>
            </a:r>
            <a:r>
              <a:rPr lang="et-EE" sz="1800" smtClean="0"/>
              <a:t>puhul</a:t>
            </a:r>
            <a:br>
              <a:rPr lang="et-EE" sz="1800" smtClean="0"/>
            </a:br>
            <a:r>
              <a:rPr lang="et-EE" sz="1800" smtClean="0"/>
              <a:t/>
            </a:r>
            <a:br>
              <a:rPr lang="et-EE" sz="1800" smtClean="0"/>
            </a:br>
            <a:r>
              <a:rPr lang="de-DE" sz="1800">
                <a:latin typeface="Times New Roman"/>
                <a:ea typeface="Calibri"/>
              </a:rPr>
              <a:t>Grußwort der Universität Heidelberg zur Einweihung der Jochmann-Säule im Dom zu Riga</a:t>
            </a:r>
            <a:r>
              <a:rPr lang="et-EE"/>
              <a:t/>
            </a:r>
            <a:br>
              <a:rPr lang="et-EE"/>
            </a:br>
            <a:endParaRPr lang="et-EE"/>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7504" y="188640"/>
            <a:ext cx="4524080" cy="6210690"/>
          </a:xfrm>
        </p:spPr>
      </p:pic>
      <p:sp>
        <p:nvSpPr>
          <p:cNvPr id="4" name="Content Placeholder 3"/>
          <p:cNvSpPr>
            <a:spLocks noGrp="1"/>
          </p:cNvSpPr>
          <p:nvPr>
            <p:ph sz="half" idx="2"/>
          </p:nvPr>
        </p:nvSpPr>
        <p:spPr>
          <a:xfrm>
            <a:off x="4788024" y="2564904"/>
            <a:ext cx="4042792" cy="3672408"/>
          </a:xfrm>
        </p:spPr>
        <p:txBody>
          <a:bodyPr>
            <a:normAutofit/>
          </a:bodyPr>
          <a:lstStyle/>
          <a:p>
            <a:endParaRPr lang="et-EE" sz="1600"/>
          </a:p>
          <a:p>
            <a:r>
              <a:rPr lang="et-EE" sz="1600" smtClean="0"/>
              <a:t>"</a:t>
            </a:r>
            <a:r>
              <a:rPr lang="de-DE" sz="1600" smtClean="0"/>
              <a:t>Heidelbergi </a:t>
            </a:r>
            <a:r>
              <a:rPr lang="de-DE" sz="1600"/>
              <a:t>ülikool tunneb rõõmu oma üliõpilasest ja vilistlasest Carl Gustav Jochmannist, keda </a:t>
            </a:r>
            <a:r>
              <a:rPr lang="de-DE" sz="1600" smtClean="0"/>
              <a:t>mälestatakse</a:t>
            </a:r>
            <a:r>
              <a:rPr lang="et-EE" sz="1600" smtClean="0"/>
              <a:t> </a:t>
            </a:r>
            <a:r>
              <a:rPr lang="de-DE" sz="1600" smtClean="0"/>
              <a:t>pidulikult </a:t>
            </a:r>
            <a:r>
              <a:rPr lang="de-DE" sz="1600"/>
              <a:t>3. juulil 2015 Riia toomkirikus. Jochmann õppis aastail 1806‒1808 Heidelbergis õigusteadust. Ülikooli matriklisse on ta end 11. mail 1806 sisse kandnud napisõnaliselt: „Carl Gustav Jochmann Liivimaalt, õpib juurat, oli ühe aasta Leipzigis. Minu isa on advokaat Pärnus.“ Jochmann külastas suure Heidelbergi õigusteadlase Anton Friedrich Thibaut‘ loenguid ja pani seega meie ülikoolis aluse oma tegevusele advokaadina Riias </a:t>
            </a:r>
            <a:r>
              <a:rPr lang="de-DE" sz="1600" smtClean="0"/>
              <a:t>...</a:t>
            </a:r>
            <a:r>
              <a:rPr lang="et-EE" sz="1600" smtClean="0"/>
              <a:t>"</a:t>
            </a:r>
            <a:endParaRPr lang="et-EE" sz="1600"/>
          </a:p>
          <a:p>
            <a:endParaRPr lang="et-EE" sz="1600"/>
          </a:p>
        </p:txBody>
      </p:sp>
    </p:spTree>
    <p:extLst>
      <p:ext uri="{BB962C8B-B14F-4D97-AF65-F5344CB8AC3E}">
        <p14:creationId xmlns:p14="http://schemas.microsoft.com/office/powerpoint/2010/main" val="401713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4169" y="116632"/>
            <a:ext cx="7077472" cy="620688"/>
          </a:xfrm>
        </p:spPr>
        <p:txBody>
          <a:bodyPr/>
          <a:lstStyle/>
          <a:p>
            <a:r>
              <a:rPr lang="et-EE" smtClean="0"/>
              <a:t>Jochmanni-Seltsi auliikmed </a:t>
            </a:r>
            <a:r>
              <a:rPr lang="et-EE" smtClean="0"/>
              <a:t>(2014)</a:t>
            </a:r>
            <a:br>
              <a:rPr lang="et-EE" smtClean="0"/>
            </a:br>
            <a:r>
              <a:rPr lang="de-DE" smtClean="0">
                <a:latin typeface="Times New Roman"/>
                <a:ea typeface="Calibri"/>
              </a:rPr>
              <a:t>Honorarmitglieder</a:t>
            </a:r>
            <a:r>
              <a:rPr lang="et-EE" smtClean="0">
                <a:latin typeface="Times New Roman"/>
                <a:ea typeface="Calibri"/>
              </a:rPr>
              <a:t> der Jochmann-Gesellschaft (2014)</a:t>
            </a:r>
            <a:endParaRPr lang="et-EE"/>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44624"/>
            <a:ext cx="1771574" cy="2448272"/>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1978943" y="1739884"/>
            <a:ext cx="4038600" cy="3028950"/>
          </a:xfrm>
        </p:spPr>
      </p:pic>
      <p:sp>
        <p:nvSpPr>
          <p:cNvPr id="7" name="TextBox 6"/>
          <p:cNvSpPr txBox="1"/>
          <p:nvPr/>
        </p:nvSpPr>
        <p:spPr>
          <a:xfrm>
            <a:off x="2588958" y="5373216"/>
            <a:ext cx="3179075" cy="646331"/>
          </a:xfrm>
          <a:prstGeom prst="rect">
            <a:avLst/>
          </a:prstGeom>
          <a:noFill/>
        </p:spPr>
        <p:txBody>
          <a:bodyPr wrap="none" rtlCol="0">
            <a:spAutoFit/>
          </a:bodyPr>
          <a:lstStyle/>
          <a:p>
            <a:pPr algn="ctr"/>
            <a:r>
              <a:rPr lang="et-EE" smtClean="0">
                <a:latin typeface="Times New Roman" panose="02020603050405020304" pitchFamily="18" charset="0"/>
                <a:cs typeface="Times New Roman" panose="02020603050405020304" pitchFamily="18" charset="0"/>
              </a:rPr>
              <a:t>Jaan Undusk ja Peeter Järvelaid </a:t>
            </a:r>
          </a:p>
          <a:p>
            <a:pPr algn="ctr"/>
            <a:r>
              <a:rPr lang="et-EE" smtClean="0">
                <a:latin typeface="Times New Roman" panose="02020603050405020304" pitchFamily="18" charset="0"/>
                <a:cs typeface="Times New Roman" panose="02020603050405020304" pitchFamily="18" charset="0"/>
              </a:rPr>
              <a:t>Heidelberg 2015</a:t>
            </a:r>
            <a:endParaRPr lang="et-EE">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1268760"/>
            <a:ext cx="2912382" cy="3168352"/>
          </a:xfrm>
          <a:prstGeom prst="rect">
            <a:avLst/>
          </a:prstGeom>
        </p:spPr>
      </p:pic>
      <p:sp>
        <p:nvSpPr>
          <p:cNvPr id="9" name="TextBox 8"/>
          <p:cNvSpPr txBox="1"/>
          <p:nvPr/>
        </p:nvSpPr>
        <p:spPr>
          <a:xfrm>
            <a:off x="6974403" y="4627328"/>
            <a:ext cx="1275927" cy="646331"/>
          </a:xfrm>
          <a:prstGeom prst="rect">
            <a:avLst/>
          </a:prstGeom>
          <a:noFill/>
        </p:spPr>
        <p:txBody>
          <a:bodyPr wrap="none" rtlCol="0">
            <a:spAutoFit/>
          </a:bodyPr>
          <a:lstStyle/>
          <a:p>
            <a:pPr algn="ctr"/>
            <a:r>
              <a:rPr lang="et-EE" smtClean="0">
                <a:latin typeface="Times New Roman" panose="02020603050405020304" pitchFamily="18" charset="0"/>
                <a:cs typeface="Times New Roman" panose="02020603050405020304" pitchFamily="18" charset="0"/>
              </a:rPr>
              <a:t>Aldur Vunk</a:t>
            </a:r>
          </a:p>
          <a:p>
            <a:pPr algn="ctr"/>
            <a:r>
              <a:rPr lang="et-EE" smtClean="0">
                <a:latin typeface="Times New Roman" panose="02020603050405020304" pitchFamily="18" charset="0"/>
                <a:cs typeface="Times New Roman" panose="02020603050405020304" pitchFamily="18" charset="0"/>
              </a:rPr>
              <a:t>Pärnu 2017</a:t>
            </a:r>
            <a:endParaRPr lang="et-EE">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2276872"/>
            <a:ext cx="1800200" cy="2393465"/>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745" y="4559875"/>
            <a:ext cx="1634959" cy="2304256"/>
          </a:xfrm>
          <a:prstGeom prst="rect">
            <a:avLst/>
          </a:prstGeom>
        </p:spPr>
      </p:pic>
    </p:spTree>
    <p:extLst>
      <p:ext uri="{BB962C8B-B14F-4D97-AF65-F5344CB8AC3E}">
        <p14:creationId xmlns:p14="http://schemas.microsoft.com/office/powerpoint/2010/main" val="2074535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568952" cy="634082"/>
          </a:xfrm>
        </p:spPr>
        <p:txBody>
          <a:bodyPr>
            <a:noAutofit/>
          </a:bodyPr>
          <a:lstStyle/>
          <a:p>
            <a:r>
              <a:rPr lang="et-EE" sz="1800" smtClean="0"/>
              <a:t>Jochmanni-Seltsi toel ja Ulrich Kronaueri saatesõnaga ilmunud Jaan Unduski esseekogu</a:t>
            </a:r>
            <a:br>
              <a:rPr lang="et-EE" sz="1800" smtClean="0"/>
            </a:br>
            <a:r>
              <a:rPr lang="et-EE" sz="1800" smtClean="0"/>
              <a:t> "Meie, hüperborealased. Kaks eestilikku mõtisklust" (Eutin, 2012)</a:t>
            </a:r>
            <a:endParaRPr lang="et-EE" sz="180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275856" y="1268760"/>
            <a:ext cx="5400600" cy="4548607"/>
          </a:xfrm>
        </p:spPr>
      </p:pic>
      <p:sp>
        <p:nvSpPr>
          <p:cNvPr id="3" name="TextBox 2"/>
          <p:cNvSpPr txBox="1"/>
          <p:nvPr/>
        </p:nvSpPr>
        <p:spPr>
          <a:xfrm>
            <a:off x="323528" y="2047781"/>
            <a:ext cx="3024336" cy="2308324"/>
          </a:xfrm>
          <a:prstGeom prst="rect">
            <a:avLst/>
          </a:prstGeom>
          <a:noFill/>
        </p:spPr>
        <p:txBody>
          <a:bodyPr wrap="square" rtlCol="0">
            <a:spAutoFit/>
          </a:bodyPr>
          <a:lstStyle/>
          <a:p>
            <a:r>
              <a:rPr lang="et-EE" smtClean="0">
                <a:latin typeface="Times New Roman"/>
                <a:ea typeface="Calibri"/>
              </a:rPr>
              <a:t>Die </a:t>
            </a:r>
            <a:r>
              <a:rPr lang="de-DE" smtClean="0">
                <a:latin typeface="Times New Roman"/>
                <a:ea typeface="Calibri"/>
              </a:rPr>
              <a:t>essayistische </a:t>
            </a:r>
            <a:r>
              <a:rPr lang="de-DE">
                <a:latin typeface="Times New Roman"/>
                <a:ea typeface="Calibri"/>
              </a:rPr>
              <a:t>Kunst </a:t>
            </a:r>
            <a:r>
              <a:rPr lang="et-EE" smtClean="0">
                <a:latin typeface="Times New Roman"/>
                <a:ea typeface="Calibri"/>
              </a:rPr>
              <a:t>von Jaan Undusk </a:t>
            </a:r>
            <a:r>
              <a:rPr lang="de-DE" smtClean="0">
                <a:latin typeface="Times New Roman"/>
                <a:ea typeface="Calibri"/>
              </a:rPr>
              <a:t>kommt </a:t>
            </a:r>
            <a:r>
              <a:rPr lang="de-DE">
                <a:latin typeface="Times New Roman"/>
                <a:ea typeface="Calibri"/>
              </a:rPr>
              <a:t>in dem von der Jochmann-Gesellschaft geförderten Bändchen „Wir Hyperboreer. Zwei estnische Reflexionen</a:t>
            </a:r>
            <a:r>
              <a:rPr lang="de-DE">
                <a:latin typeface="Times New Roman"/>
                <a:ea typeface="Calibri"/>
              </a:rPr>
              <a:t>“ </a:t>
            </a:r>
            <a:r>
              <a:rPr lang="et-EE" smtClean="0">
                <a:latin typeface="Times New Roman"/>
                <a:ea typeface="Calibri"/>
              </a:rPr>
              <a:t>(Eutin: Lumpeter &amp; Lasel, 2012) </a:t>
            </a:r>
            <a:r>
              <a:rPr lang="de-DE" smtClean="0">
                <a:latin typeface="Times New Roman"/>
                <a:ea typeface="Calibri"/>
              </a:rPr>
              <a:t>zum </a:t>
            </a:r>
            <a:r>
              <a:rPr lang="de-DE">
                <a:latin typeface="Times New Roman"/>
                <a:ea typeface="Calibri"/>
              </a:rPr>
              <a:t>Ausdruck. </a:t>
            </a:r>
            <a:endParaRPr lang="et-EE"/>
          </a:p>
        </p:txBody>
      </p:sp>
      <p:sp>
        <p:nvSpPr>
          <p:cNvPr id="4" name="TextBox 3"/>
          <p:cNvSpPr txBox="1"/>
          <p:nvPr/>
        </p:nvSpPr>
        <p:spPr>
          <a:xfrm>
            <a:off x="4644008" y="6237312"/>
            <a:ext cx="3701398" cy="369332"/>
          </a:xfrm>
          <a:prstGeom prst="rect">
            <a:avLst/>
          </a:prstGeom>
          <a:noFill/>
        </p:spPr>
        <p:txBody>
          <a:bodyPr wrap="none" rtlCol="0">
            <a:spAutoFit/>
          </a:bodyPr>
          <a:lstStyle/>
          <a:p>
            <a:r>
              <a:rPr lang="et-EE" smtClean="0">
                <a:latin typeface="Times New Roman" panose="02020603050405020304" pitchFamily="18" charset="0"/>
                <a:cs typeface="Times New Roman" panose="02020603050405020304" pitchFamily="18" charset="0"/>
              </a:rPr>
              <a:t>Frontispiz / palgeleht: Maarja Undusk</a:t>
            </a:r>
            <a:endParaRPr lang="et-EE">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878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74638"/>
            <a:ext cx="7139136" cy="1066130"/>
          </a:xfrm>
        </p:spPr>
        <p:txBody>
          <a:bodyPr/>
          <a:lstStyle/>
          <a:p>
            <a:r>
              <a:rPr lang="et-EE" smtClean="0"/>
              <a:t>"Carl Gustav Jochmann - kosmopoliit Pärnust" (2020)</a:t>
            </a:r>
            <a:br>
              <a:rPr lang="et-EE" smtClean="0"/>
            </a:br>
            <a:r>
              <a:rPr lang="et-EE" smtClean="0"/>
              <a:t>Toim. Ulrich Kronauer, Jaan Undusk</a:t>
            </a:r>
            <a:endParaRPr lang="et-EE"/>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7544" y="1340768"/>
            <a:ext cx="3123546" cy="4958011"/>
          </a:xfrm>
        </p:spPr>
      </p:pic>
      <p:sp>
        <p:nvSpPr>
          <p:cNvPr id="7" name="Content Placeholder 6"/>
          <p:cNvSpPr>
            <a:spLocks noGrp="1"/>
          </p:cNvSpPr>
          <p:nvPr>
            <p:ph sz="half" idx="2"/>
          </p:nvPr>
        </p:nvSpPr>
        <p:spPr>
          <a:xfrm>
            <a:off x="4139952" y="1988840"/>
            <a:ext cx="4176464" cy="3744416"/>
          </a:xfrm>
        </p:spPr>
        <p:txBody>
          <a:bodyPr>
            <a:normAutofit/>
          </a:bodyPr>
          <a:lstStyle/>
          <a:p>
            <a:r>
              <a:rPr lang="et-EE" sz="1800" smtClean="0"/>
              <a:t>Jochmanni-uurimuste kolmas köide ilmus Jochmanni-Seltsi ning </a:t>
            </a:r>
            <a:r>
              <a:rPr lang="et-EE" sz="1800" smtClean="0"/>
              <a:t>Eesti Teaduste Akadeemia Underi </a:t>
            </a:r>
            <a:r>
              <a:rPr lang="et-EE" sz="1800" smtClean="0"/>
              <a:t>ja Tuglase Kirjanduskeskuse </a:t>
            </a:r>
            <a:r>
              <a:rPr lang="et-EE" sz="1800" smtClean="0"/>
              <a:t>ühisväljaandena.</a:t>
            </a:r>
          </a:p>
          <a:p>
            <a:endParaRPr lang="et-EE" sz="1800" smtClean="0"/>
          </a:p>
          <a:p>
            <a:r>
              <a:rPr lang="et-EE" sz="1800" smtClean="0">
                <a:latin typeface="Times New Roman"/>
                <a:ea typeface="Calibri"/>
              </a:rPr>
              <a:t>Der dritte </a:t>
            </a:r>
            <a:r>
              <a:rPr lang="de-DE" sz="1800" smtClean="0">
                <a:latin typeface="Times New Roman"/>
                <a:ea typeface="Calibri"/>
              </a:rPr>
              <a:t>Band</a:t>
            </a:r>
            <a:r>
              <a:rPr lang="et-EE" sz="1800" smtClean="0">
                <a:latin typeface="Times New Roman"/>
                <a:ea typeface="Calibri"/>
              </a:rPr>
              <a:t> der "Jochmann-Studien"</a:t>
            </a:r>
            <a:r>
              <a:rPr lang="de-DE" sz="1800" smtClean="0">
                <a:latin typeface="Times New Roman"/>
                <a:ea typeface="Calibri"/>
              </a:rPr>
              <a:t> </a:t>
            </a:r>
            <a:r>
              <a:rPr lang="de-DE" sz="1800">
                <a:latin typeface="Times New Roman"/>
                <a:ea typeface="Calibri"/>
              </a:rPr>
              <a:t>mit dem Titel „Carl Gustav Jochmann – ein Kosmopolit aus Pernau</a:t>
            </a:r>
            <a:r>
              <a:rPr lang="de-DE" sz="1800">
                <a:latin typeface="Times New Roman"/>
                <a:ea typeface="Calibri"/>
              </a:rPr>
              <a:t>“ </a:t>
            </a:r>
            <a:r>
              <a:rPr lang="et-EE" sz="1800" smtClean="0">
                <a:latin typeface="Times New Roman"/>
                <a:ea typeface="Calibri"/>
              </a:rPr>
              <a:t>(2020) </a:t>
            </a:r>
            <a:r>
              <a:rPr lang="de-DE" sz="1800" smtClean="0">
                <a:latin typeface="Times New Roman"/>
                <a:ea typeface="Calibri"/>
              </a:rPr>
              <a:t>wurde </a:t>
            </a:r>
            <a:r>
              <a:rPr lang="de-DE" sz="1800">
                <a:latin typeface="Times New Roman"/>
                <a:ea typeface="Calibri"/>
              </a:rPr>
              <a:t>„herausgegeben im Auftrag der Jochmann-Gesellschaft Heidelberg und des Under- und Tuglas-Literaturzentrums der Estnischen Akademie der Wissenschaften von Ulrich Kronauer und Jaan Undusk“. </a:t>
            </a:r>
            <a:endParaRPr lang="et-EE" sz="1800"/>
          </a:p>
        </p:txBody>
      </p:sp>
    </p:spTree>
    <p:extLst>
      <p:ext uri="{BB962C8B-B14F-4D97-AF65-F5344CB8AC3E}">
        <p14:creationId xmlns:p14="http://schemas.microsoft.com/office/powerpoint/2010/main" val="3610687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9512" y="692696"/>
            <a:ext cx="4104456" cy="5760640"/>
          </a:xfrm>
        </p:spPr>
        <p:txBody>
          <a:bodyPr>
            <a:noAutofit/>
          </a:bodyPr>
          <a:lstStyle/>
          <a:p>
            <a:r>
              <a:rPr lang="de-DE" sz="1800" b="1"/>
              <a:t>„Wozu die Schriftsteller</a:t>
            </a:r>
            <a:r>
              <a:rPr lang="de-DE" sz="1800" b="1" smtClean="0"/>
              <a:t>?</a:t>
            </a:r>
            <a:endParaRPr lang="et-EE" sz="1800" b="1" smtClean="0"/>
          </a:p>
          <a:p>
            <a:endParaRPr lang="et-EE" sz="1800" b="1"/>
          </a:p>
          <a:p>
            <a:r>
              <a:rPr lang="de-DE" sz="1800"/>
              <a:t>Wozu in den Gewölben der Westindischen Docks zu London die kleinen Spiegel, die man den Eintretenden reicht, um die matten und zerstreuten  Lichtstrahlen, die spärlich in das Gewölbe hineinfallen, zu sammeln und leuchtend auf jeden beliebigen Punkt zu </a:t>
            </a:r>
            <a:r>
              <a:rPr lang="de-DE" sz="1800" smtClean="0"/>
              <a:t>lenken</a:t>
            </a:r>
            <a:r>
              <a:rPr lang="et-EE" sz="1800" smtClean="0"/>
              <a:t>!</a:t>
            </a:r>
            <a:r>
              <a:rPr lang="de-DE" sz="1800" smtClean="0"/>
              <a:t> </a:t>
            </a:r>
            <a:r>
              <a:rPr lang="de-DE" sz="1800"/>
              <a:t>Unsre Erde ist wohl nur ein solches Kellergewölbe in der großen Stadt Gottes, und auch der größte Geist ein bloßer Handspiegel, der das Licht nur sammelte und nicht schuf. Aber weil er ungeschickt behandelt auch blenden kann, zerschlagen sie ihn und greifen sich lieber durch die liebe Finsternis zu irgend einem Fasse hin, vor dem sie liegen bleiben. – Gute Nacht</a:t>
            </a:r>
            <a:r>
              <a:rPr lang="de-DE" sz="1800" smtClean="0"/>
              <a:t>!“</a:t>
            </a:r>
            <a:endParaRPr lang="et-EE" sz="1800" smtClean="0"/>
          </a:p>
          <a:p>
            <a:endParaRPr lang="et-EE" sz="1800"/>
          </a:p>
          <a:p>
            <a:r>
              <a:rPr lang="et-EE" sz="1800" smtClean="0"/>
              <a:t>(Stylübungen, 100)</a:t>
            </a:r>
            <a:endParaRPr lang="et-EE" sz="1800"/>
          </a:p>
          <a:p>
            <a:endParaRPr lang="et-EE" sz="1800"/>
          </a:p>
        </p:txBody>
      </p:sp>
      <p:sp>
        <p:nvSpPr>
          <p:cNvPr id="4" name="Content Placeholder 3"/>
          <p:cNvSpPr>
            <a:spLocks noGrp="1"/>
          </p:cNvSpPr>
          <p:nvPr>
            <p:ph sz="half" idx="2"/>
          </p:nvPr>
        </p:nvSpPr>
        <p:spPr>
          <a:xfrm>
            <a:off x="4499992" y="620688"/>
            <a:ext cx="4038600" cy="5760640"/>
          </a:xfrm>
        </p:spPr>
        <p:txBody>
          <a:bodyPr>
            <a:noAutofit/>
          </a:bodyPr>
          <a:lstStyle/>
          <a:p>
            <a:r>
              <a:rPr lang="de-DE" sz="1800" b="1" smtClean="0"/>
              <a:t>„Milleks meile kirjanikud?</a:t>
            </a:r>
            <a:endParaRPr lang="et-EE" sz="1800" b="1" smtClean="0"/>
          </a:p>
          <a:p>
            <a:endParaRPr lang="et-EE" sz="1800" b="1" smtClean="0"/>
          </a:p>
          <a:p>
            <a:r>
              <a:rPr lang="de-DE" sz="1800" smtClean="0"/>
              <a:t>Milleks Londoni võlvitud Lääne-India dokkides need väikesed peeglid, mis sisseastujaile pihku pistetakse, et koondada vaevu võlvialustesse tungivaid tuhmi ja hajusaid valguskiiri</a:t>
            </a:r>
            <a:r>
              <a:rPr lang="et-EE" sz="1800" smtClean="0"/>
              <a:t> </a:t>
            </a:r>
            <a:r>
              <a:rPr lang="de-DE" sz="1800" smtClean="0"/>
              <a:t>ning suunata need eredalt edasi mistahes ruumipunkti! Meie maailm ongi üks selline keldrivõlv jumala suures linnas, ning isegi suurimaist suurim vaim on vaid käsipeegel, mis küll koondas, aga ei loonud valgust. Ning et see saamatult koheldes võib ka pimestada, siis lüüakse ta puruks ja liigutakse armsaks saanud pimeduses käsikaudu pigem mõne tünni ette, kus lebama jääda. ‒ Head ööd!“</a:t>
            </a:r>
            <a:endParaRPr lang="et-EE" sz="1800" smtClean="0"/>
          </a:p>
          <a:p>
            <a:r>
              <a:rPr lang="de-DE" sz="1800"/>
              <a:t> </a:t>
            </a:r>
            <a:endParaRPr lang="et-EE" sz="1800"/>
          </a:p>
          <a:p>
            <a:r>
              <a:rPr lang="de-DE" sz="1800"/>
              <a:t>(Stiiliharjutused, 100)</a:t>
            </a:r>
            <a:endParaRPr lang="et-EE" sz="1800"/>
          </a:p>
          <a:p>
            <a:endParaRPr lang="et-EE" sz="1800"/>
          </a:p>
        </p:txBody>
      </p:sp>
    </p:spTree>
    <p:extLst>
      <p:ext uri="{BB962C8B-B14F-4D97-AF65-F5344CB8AC3E}">
        <p14:creationId xmlns:p14="http://schemas.microsoft.com/office/powerpoint/2010/main" val="738329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b="1" smtClean="0"/>
              <a:t>Carl Gustav Jochmann</a:t>
            </a:r>
            <a:r>
              <a:rPr lang="et-EE" smtClean="0"/>
              <a:t/>
            </a:r>
            <a:br>
              <a:rPr lang="et-EE" smtClean="0"/>
            </a:br>
            <a:r>
              <a:rPr lang="et-EE" smtClean="0"/>
              <a:t>10. </a:t>
            </a:r>
            <a:r>
              <a:rPr lang="et-EE" smtClean="0"/>
              <a:t>II 1789 Pärnu / Pernau </a:t>
            </a:r>
            <a:r>
              <a:rPr lang="et-EE" smtClean="0"/>
              <a:t>-  24. </a:t>
            </a:r>
            <a:r>
              <a:rPr lang="et-EE" smtClean="0"/>
              <a:t>VII 1830 Naumburg</a:t>
            </a:r>
            <a:endParaRPr lang="et-EE"/>
          </a:p>
        </p:txBody>
      </p:sp>
      <p:sp>
        <p:nvSpPr>
          <p:cNvPr id="3" name="Content Placeholder 2"/>
          <p:cNvSpPr>
            <a:spLocks noGrp="1"/>
          </p:cNvSpPr>
          <p:nvPr>
            <p:ph sz="half" idx="1"/>
          </p:nvPr>
        </p:nvSpPr>
        <p:spPr/>
        <p:txBody>
          <a:bodyPr/>
          <a:lstStyle/>
          <a:p>
            <a:endParaRPr lang="et-EE"/>
          </a:p>
          <a:p>
            <a:r>
              <a:rPr lang="de-DE" smtClean="0"/>
              <a:t>„</a:t>
            </a:r>
            <a:r>
              <a:rPr lang="de-DE" b="1"/>
              <a:t>Das unschädliche Licht</a:t>
            </a:r>
            <a:r>
              <a:rPr lang="de-DE"/>
              <a:t>. </a:t>
            </a:r>
            <a:endParaRPr lang="et-EE" smtClean="0"/>
          </a:p>
          <a:p>
            <a:endParaRPr lang="et-EE" smtClean="0"/>
          </a:p>
          <a:p>
            <a:r>
              <a:rPr lang="de-DE" smtClean="0"/>
              <a:t>Es </a:t>
            </a:r>
            <a:r>
              <a:rPr lang="de-DE"/>
              <a:t>gibt einen Schimmer der Aufklärung, der sich mit der ödesten Finsternis ganz wohl verträgt. Manche Leute halten es mit ihren Köpfen wie Friedrich II. mit den leeren Häusern zu Potsdam, in die er des Nachts Lichte setzen ließ, damit es aussähe, als wären sie bewohnt</a:t>
            </a:r>
            <a:r>
              <a:rPr lang="de-DE" smtClean="0"/>
              <a:t>“.</a:t>
            </a:r>
            <a:endParaRPr lang="et-EE" smtClean="0"/>
          </a:p>
          <a:p>
            <a:endParaRPr lang="et-EE"/>
          </a:p>
          <a:p>
            <a:r>
              <a:rPr lang="et-EE" smtClean="0"/>
              <a:t>(Stylübungen, 74)</a:t>
            </a:r>
            <a:endParaRPr lang="et-EE"/>
          </a:p>
        </p:txBody>
      </p:sp>
      <p:sp>
        <p:nvSpPr>
          <p:cNvPr id="4" name="Content Placeholder 3"/>
          <p:cNvSpPr>
            <a:spLocks noGrp="1"/>
          </p:cNvSpPr>
          <p:nvPr>
            <p:ph sz="half" idx="2"/>
          </p:nvPr>
        </p:nvSpPr>
        <p:spPr/>
        <p:txBody>
          <a:bodyPr/>
          <a:lstStyle/>
          <a:p>
            <a:endParaRPr lang="et-EE" smtClean="0"/>
          </a:p>
          <a:p>
            <a:r>
              <a:rPr lang="de-DE" smtClean="0"/>
              <a:t>„</a:t>
            </a:r>
            <a:r>
              <a:rPr lang="de-DE" b="1"/>
              <a:t>Kahjutu valgus.</a:t>
            </a:r>
            <a:endParaRPr lang="et-EE" b="1"/>
          </a:p>
          <a:p>
            <a:endParaRPr lang="et-EE" smtClean="0"/>
          </a:p>
          <a:p>
            <a:r>
              <a:rPr lang="de-DE" smtClean="0"/>
              <a:t>On </a:t>
            </a:r>
            <a:r>
              <a:rPr lang="de-DE"/>
              <a:t>olemas valgustuse kuma, mis passib hästi kokku kõige pilkasema pimedusega. Mõnel inimesel on peas samamoodi nagu Potsdami linna tühjades majades, kus Friedrich II lasi öösiti süüdata tuled, et jätta mulje, nagu </a:t>
            </a:r>
            <a:r>
              <a:rPr lang="et-EE" smtClean="0"/>
              <a:t>oleksid need asustatud</a:t>
            </a:r>
            <a:r>
              <a:rPr lang="de-DE" smtClean="0"/>
              <a:t>.“</a:t>
            </a:r>
            <a:endParaRPr lang="et-EE"/>
          </a:p>
          <a:p>
            <a:endParaRPr lang="et-EE" smtClean="0"/>
          </a:p>
          <a:p>
            <a:endParaRPr lang="et-EE"/>
          </a:p>
          <a:p>
            <a:r>
              <a:rPr lang="de-DE" smtClean="0"/>
              <a:t>(</a:t>
            </a:r>
            <a:r>
              <a:rPr lang="de-DE"/>
              <a:t>Stiiliharjutused, 74)</a:t>
            </a:r>
            <a:endParaRPr lang="et-EE"/>
          </a:p>
          <a:p>
            <a:endParaRPr lang="et-EE"/>
          </a:p>
        </p:txBody>
      </p:sp>
    </p:spTree>
    <p:extLst>
      <p:ext uri="{BB962C8B-B14F-4D97-AF65-F5344CB8AC3E}">
        <p14:creationId xmlns:p14="http://schemas.microsoft.com/office/powerpoint/2010/main" val="3612455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2075" y="2636912"/>
            <a:ext cx="1728192" cy="1735907"/>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279924" y="2622630"/>
            <a:ext cx="2143125" cy="76200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4248" y="3738918"/>
            <a:ext cx="1735857" cy="261415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1524" y="161149"/>
            <a:ext cx="1872208" cy="287383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0331" y="203469"/>
            <a:ext cx="1820380" cy="2857996"/>
          </a:xfrm>
          <a:prstGeom prst="rect">
            <a:avLst/>
          </a:prstGeom>
        </p:spPr>
      </p:pic>
      <p:sp>
        <p:nvSpPr>
          <p:cNvPr id="11"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t-EE"/>
          </a:p>
        </p:txBody>
      </p:sp>
      <p:pic>
        <p:nvPicPr>
          <p:cNvPr id="1025"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78440" y="3384630"/>
            <a:ext cx="1950669" cy="278952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427984" y="3061465"/>
            <a:ext cx="4563439" cy="646331"/>
          </a:xfrm>
          <a:prstGeom prst="rect">
            <a:avLst/>
          </a:prstGeom>
        </p:spPr>
        <p:txBody>
          <a:bodyPr wrap="square">
            <a:spAutoFit/>
          </a:bodyPr>
          <a:lstStyle/>
          <a:p>
            <a:pPr algn="ctr"/>
            <a:r>
              <a:rPr lang="et-EE">
                <a:latin typeface="Times New Roman" panose="02020603050405020304" pitchFamily="18" charset="0"/>
                <a:cs typeface="Times New Roman" panose="02020603050405020304" pitchFamily="18" charset="0"/>
              </a:rPr>
              <a:t>"</a:t>
            </a:r>
            <a:r>
              <a:rPr lang="en-AU" smtClean="0">
                <a:latin typeface="Times New Roman" panose="02020603050405020304" pitchFamily="18" charset="0"/>
                <a:cs typeface="Times New Roman" panose="02020603050405020304" pitchFamily="18" charset="0"/>
              </a:rPr>
              <a:t>Homöopaatiliselt </a:t>
            </a:r>
            <a:r>
              <a:rPr lang="en-AU">
                <a:latin typeface="Times New Roman" panose="02020603050405020304" pitchFamily="18" charset="0"/>
                <a:cs typeface="Times New Roman" panose="02020603050405020304" pitchFamily="18" charset="0"/>
              </a:rPr>
              <a:t>ravitu </a:t>
            </a:r>
            <a:r>
              <a:rPr lang="en-AU" smtClean="0">
                <a:latin typeface="Times New Roman" panose="02020603050405020304" pitchFamily="18" charset="0"/>
                <a:cs typeface="Times New Roman" panose="02020603050405020304" pitchFamily="18" charset="0"/>
              </a:rPr>
              <a:t>kirjad</a:t>
            </a:r>
            <a:r>
              <a:rPr lang="et-EE" smtClean="0">
                <a:latin typeface="Times New Roman" panose="02020603050405020304" pitchFamily="18" charset="0"/>
                <a:cs typeface="Times New Roman" panose="02020603050405020304" pitchFamily="18" charset="0"/>
              </a:rPr>
              <a:t> </a:t>
            </a:r>
          </a:p>
          <a:p>
            <a:pPr algn="ctr"/>
            <a:r>
              <a:rPr lang="et-EE" smtClean="0">
                <a:latin typeface="Times New Roman" panose="02020603050405020304" pitchFamily="18" charset="0"/>
                <a:cs typeface="Times New Roman" panose="02020603050405020304" pitchFamily="18" charset="0"/>
              </a:rPr>
              <a:t>homöopaatia </a:t>
            </a:r>
            <a:r>
              <a:rPr lang="et-EE">
                <a:latin typeface="Times New Roman" panose="02020603050405020304" pitchFamily="18" charset="0"/>
                <a:cs typeface="Times New Roman" panose="02020603050405020304" pitchFamily="18" charset="0"/>
              </a:rPr>
              <a:t>kutselistele </a:t>
            </a:r>
            <a:r>
              <a:rPr lang="et-EE" smtClean="0">
                <a:latin typeface="Times New Roman" panose="02020603050405020304" pitchFamily="18" charset="0"/>
                <a:cs typeface="Times New Roman" panose="02020603050405020304" pitchFamily="18" charset="0"/>
              </a:rPr>
              <a:t>vastastele</a:t>
            </a:r>
            <a:r>
              <a:rPr lang="et-EE">
                <a:latin typeface="Times New Roman" panose="02020603050405020304" pitchFamily="18" charset="0"/>
                <a:cs typeface="Times New Roman" panose="02020603050405020304" pitchFamily="18" charset="0"/>
              </a:rPr>
              <a:t>"</a:t>
            </a:r>
            <a:r>
              <a:rPr lang="en-AU" smtClean="0">
                <a:latin typeface="Times New Roman" panose="02020603050405020304" pitchFamily="18" charset="0"/>
                <a:cs typeface="Times New Roman" panose="02020603050405020304" pitchFamily="18" charset="0"/>
              </a:rPr>
              <a:t> </a:t>
            </a:r>
            <a:r>
              <a:rPr lang="en-AU" smtClean="0">
                <a:latin typeface="Times New Roman" panose="02020603050405020304" pitchFamily="18" charset="0"/>
                <a:cs typeface="Times New Roman" panose="02020603050405020304" pitchFamily="18" charset="0"/>
              </a:rPr>
              <a:t>(1829) </a:t>
            </a:r>
            <a:endParaRPr lang="et-EE">
              <a:latin typeface="Times New Roman" panose="02020603050405020304" pitchFamily="18" charset="0"/>
              <a:cs typeface="Times New Roman" panose="02020603050405020304" pitchFamily="18" charset="0"/>
            </a:endParaRPr>
          </a:p>
        </p:txBody>
      </p:sp>
      <p:sp>
        <p:nvSpPr>
          <p:cNvPr id="14" name="TextBox 13"/>
          <p:cNvSpPr txBox="1"/>
          <p:nvPr/>
        </p:nvSpPr>
        <p:spPr>
          <a:xfrm>
            <a:off x="1979712" y="6353077"/>
            <a:ext cx="3360920" cy="369332"/>
          </a:xfrm>
          <a:prstGeom prst="rect">
            <a:avLst/>
          </a:prstGeom>
          <a:noFill/>
        </p:spPr>
        <p:txBody>
          <a:bodyPr wrap="none" rtlCol="0">
            <a:spAutoFit/>
          </a:bodyPr>
          <a:lstStyle/>
          <a:p>
            <a:r>
              <a:rPr lang="et-EE">
                <a:latin typeface="Times New Roman" panose="02020603050405020304" pitchFamily="18" charset="0"/>
                <a:cs typeface="Times New Roman" panose="02020603050405020304" pitchFamily="18" charset="0"/>
              </a:rPr>
              <a:t>"</a:t>
            </a:r>
            <a:r>
              <a:rPr lang="en-AU" smtClean="0">
                <a:latin typeface="Times New Roman" panose="02020603050405020304" pitchFamily="18" charset="0"/>
                <a:cs typeface="Times New Roman" panose="02020603050405020304" pitchFamily="18" charset="0"/>
              </a:rPr>
              <a:t>Vaatlusi protestantismist</a:t>
            </a:r>
            <a:r>
              <a:rPr lang="et-EE" smtClean="0">
                <a:latin typeface="Times New Roman" panose="02020603050405020304" pitchFamily="18" charset="0"/>
                <a:cs typeface="Times New Roman" panose="02020603050405020304" pitchFamily="18" charset="0"/>
              </a:rPr>
              <a:t>"</a:t>
            </a:r>
            <a:r>
              <a:rPr lang="en-AU" smtClean="0">
                <a:latin typeface="Times New Roman" panose="02020603050405020304" pitchFamily="18" charset="0"/>
                <a:cs typeface="Times New Roman" panose="02020603050405020304" pitchFamily="18" charset="0"/>
              </a:rPr>
              <a:t> </a:t>
            </a:r>
            <a:r>
              <a:rPr lang="en-AU" smtClean="0">
                <a:latin typeface="Times New Roman" panose="02020603050405020304" pitchFamily="18" charset="0"/>
                <a:cs typeface="Times New Roman" panose="02020603050405020304" pitchFamily="18" charset="0"/>
              </a:rPr>
              <a:t>(1826</a:t>
            </a:r>
            <a:r>
              <a:rPr lang="en-AU">
                <a:latin typeface="Times New Roman" panose="02020603050405020304" pitchFamily="18" charset="0"/>
                <a:cs typeface="Times New Roman" panose="02020603050405020304" pitchFamily="18" charset="0"/>
              </a:rPr>
              <a:t>)</a:t>
            </a:r>
            <a:endParaRPr lang="et-EE">
              <a:latin typeface="Times New Roman" panose="02020603050405020304" pitchFamily="18" charset="0"/>
              <a:cs typeface="Times New Roman" panose="02020603050405020304" pitchFamily="18" charset="0"/>
            </a:endParaRPr>
          </a:p>
        </p:txBody>
      </p:sp>
      <p:sp>
        <p:nvSpPr>
          <p:cNvPr id="15" name="TextBox 14"/>
          <p:cNvSpPr txBox="1"/>
          <p:nvPr/>
        </p:nvSpPr>
        <p:spPr>
          <a:xfrm>
            <a:off x="6709703" y="6479032"/>
            <a:ext cx="1712007" cy="369332"/>
          </a:xfrm>
          <a:prstGeom prst="rect">
            <a:avLst/>
          </a:prstGeom>
          <a:noFill/>
        </p:spPr>
        <p:txBody>
          <a:bodyPr wrap="none" rtlCol="0">
            <a:spAutoFit/>
          </a:bodyPr>
          <a:lstStyle/>
          <a:p>
            <a:r>
              <a:rPr lang="et-EE"/>
              <a:t>"</a:t>
            </a:r>
            <a:r>
              <a:rPr lang="et-EE" smtClean="0"/>
              <a:t>Keelest</a:t>
            </a:r>
            <a:r>
              <a:rPr lang="et-EE" smtClean="0"/>
              <a:t>" (1828)</a:t>
            </a:r>
            <a:endParaRPr lang="et-EE"/>
          </a:p>
        </p:txBody>
      </p:sp>
      <p:sp>
        <p:nvSpPr>
          <p:cNvPr id="16" name="TextBox 15"/>
          <p:cNvSpPr txBox="1"/>
          <p:nvPr/>
        </p:nvSpPr>
        <p:spPr>
          <a:xfrm>
            <a:off x="323527" y="457200"/>
            <a:ext cx="4513967" cy="1754326"/>
          </a:xfrm>
          <a:prstGeom prst="rect">
            <a:avLst/>
          </a:prstGeom>
          <a:noFill/>
        </p:spPr>
        <p:txBody>
          <a:bodyPr wrap="square" rtlCol="0">
            <a:spAutoFit/>
          </a:bodyPr>
          <a:lstStyle/>
          <a:p>
            <a:pPr algn="ctr"/>
            <a:r>
              <a:rPr lang="et-EE" smtClean="0">
                <a:latin typeface="Times New Roman" panose="02020603050405020304" pitchFamily="18" charset="0"/>
                <a:cs typeface="Times New Roman" panose="02020603050405020304" pitchFamily="18" charset="0"/>
              </a:rPr>
              <a:t>Jochmanni eluajal Winteri kirjastuses avaldatud </a:t>
            </a:r>
            <a:r>
              <a:rPr lang="et-EE" smtClean="0">
                <a:latin typeface="Times New Roman" panose="02020603050405020304" pitchFamily="18" charset="0"/>
                <a:cs typeface="Times New Roman" panose="02020603050405020304" pitchFamily="18" charset="0"/>
              </a:rPr>
              <a:t>raamatud</a:t>
            </a:r>
          </a:p>
          <a:p>
            <a:pPr algn="ctr"/>
            <a:endParaRPr lang="et-EE" smtClean="0">
              <a:latin typeface="Times New Roman" panose="02020603050405020304" pitchFamily="18" charset="0"/>
              <a:cs typeface="Times New Roman" panose="02020603050405020304" pitchFamily="18" charset="0"/>
            </a:endParaRPr>
          </a:p>
          <a:p>
            <a:pPr algn="ctr"/>
            <a:r>
              <a:rPr lang="de-DE">
                <a:latin typeface="Times New Roman" panose="02020603050405020304" pitchFamily="18" charset="0"/>
                <a:cs typeface="Times New Roman" panose="02020603050405020304" pitchFamily="18" charset="0"/>
              </a:rPr>
              <a:t>Drei </a:t>
            </a:r>
            <a:r>
              <a:rPr lang="et-EE" smtClean="0">
                <a:latin typeface="Times New Roman" panose="02020603050405020304" pitchFamily="18" charset="0"/>
                <a:cs typeface="Times New Roman" panose="02020603050405020304" pitchFamily="18" charset="0"/>
              </a:rPr>
              <a:t>Jochmanns </a:t>
            </a:r>
            <a:r>
              <a:rPr lang="de-DE" smtClean="0">
                <a:latin typeface="Times New Roman" panose="02020603050405020304" pitchFamily="18" charset="0"/>
                <a:cs typeface="Times New Roman" panose="02020603050405020304" pitchFamily="18" charset="0"/>
              </a:rPr>
              <a:t>Bücher sind </a:t>
            </a:r>
            <a:r>
              <a:rPr lang="de-DE">
                <a:latin typeface="Times New Roman" panose="02020603050405020304" pitchFamily="18" charset="0"/>
                <a:cs typeface="Times New Roman" panose="02020603050405020304" pitchFamily="18" charset="0"/>
              </a:rPr>
              <a:t>bei seinem Freund, dem Verleger Christian Friedrich Winter in </a:t>
            </a:r>
            <a:r>
              <a:rPr lang="de-DE">
                <a:latin typeface="Times New Roman" panose="02020603050405020304" pitchFamily="18" charset="0"/>
                <a:cs typeface="Times New Roman" panose="02020603050405020304" pitchFamily="18" charset="0"/>
              </a:rPr>
              <a:t>Heidelberg </a:t>
            </a:r>
            <a:r>
              <a:rPr lang="de-DE" smtClean="0">
                <a:latin typeface="Times New Roman" panose="02020603050405020304" pitchFamily="18" charset="0"/>
                <a:cs typeface="Times New Roman" panose="02020603050405020304" pitchFamily="18" charset="0"/>
              </a:rPr>
              <a:t>erschienen</a:t>
            </a:r>
            <a:endParaRPr lang="et-EE">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6698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822" y="116632"/>
            <a:ext cx="4968552" cy="6624736"/>
          </a:xfrm>
        </p:spPr>
      </p:pic>
      <p:sp>
        <p:nvSpPr>
          <p:cNvPr id="4" name="Content Placeholder 3"/>
          <p:cNvSpPr>
            <a:spLocks noGrp="1"/>
          </p:cNvSpPr>
          <p:nvPr>
            <p:ph sz="half" idx="2"/>
          </p:nvPr>
        </p:nvSpPr>
        <p:spPr>
          <a:xfrm>
            <a:off x="5652120" y="1340768"/>
            <a:ext cx="3322712" cy="4608512"/>
          </a:xfrm>
        </p:spPr>
        <p:txBody>
          <a:bodyPr/>
          <a:lstStyle/>
          <a:p>
            <a:r>
              <a:rPr lang="et-EE" smtClean="0"/>
              <a:t>Jochmanni teosed ja temaga seotud publikatsioonid praeguses Winteri </a:t>
            </a:r>
            <a:r>
              <a:rPr lang="et-EE" smtClean="0"/>
              <a:t>kirjastuses.</a:t>
            </a:r>
          </a:p>
          <a:p>
            <a:endParaRPr lang="et-EE"/>
          </a:p>
          <a:p>
            <a:r>
              <a:rPr lang="de-DE"/>
              <a:t>Auch heute noch ist der </a:t>
            </a:r>
            <a:r>
              <a:rPr lang="de-DE"/>
              <a:t>Universitätsverlag </a:t>
            </a:r>
            <a:r>
              <a:rPr lang="et-EE" smtClean="0"/>
              <a:t>Winter</a:t>
            </a:r>
            <a:r>
              <a:rPr lang="de-DE" smtClean="0"/>
              <a:t> dem </a:t>
            </a:r>
            <a:r>
              <a:rPr lang="de-DE"/>
              <a:t>Freund </a:t>
            </a:r>
            <a:r>
              <a:rPr lang="de-DE"/>
              <a:t>des </a:t>
            </a:r>
            <a:r>
              <a:rPr lang="de-DE" smtClean="0"/>
              <a:t>Verlagsgründers</a:t>
            </a:r>
            <a:r>
              <a:rPr lang="et-EE" smtClean="0"/>
              <a:t> </a:t>
            </a:r>
            <a:r>
              <a:rPr lang="de-DE" smtClean="0"/>
              <a:t>verbunden,</a:t>
            </a:r>
            <a:r>
              <a:rPr lang="et-EE" smtClean="0"/>
              <a:t> </a:t>
            </a:r>
            <a:r>
              <a:rPr lang="de-DE" smtClean="0"/>
              <a:t>wie </a:t>
            </a:r>
            <a:r>
              <a:rPr lang="de-DE"/>
              <a:t>die Fülle der der dort veröffentlichten Schriften von und über </a:t>
            </a:r>
            <a:r>
              <a:rPr lang="de-DE"/>
              <a:t>Jochmann </a:t>
            </a:r>
            <a:r>
              <a:rPr lang="de-DE" smtClean="0"/>
              <a:t>belegen</a:t>
            </a:r>
            <a:r>
              <a:rPr lang="et-EE" smtClean="0"/>
              <a:t>.</a:t>
            </a:r>
            <a:endParaRPr lang="et-EE"/>
          </a:p>
        </p:txBody>
      </p:sp>
    </p:spTree>
    <p:extLst>
      <p:ext uri="{BB962C8B-B14F-4D97-AF65-F5344CB8AC3E}">
        <p14:creationId xmlns:p14="http://schemas.microsoft.com/office/powerpoint/2010/main" val="401388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922114"/>
          </a:xfrm>
        </p:spPr>
        <p:txBody>
          <a:bodyPr/>
          <a:lstStyle/>
          <a:p>
            <a:pPr>
              <a:lnSpc>
                <a:spcPct val="150000"/>
              </a:lnSpc>
            </a:pPr>
            <a:r>
              <a:rPr lang="et-EE" smtClean="0"/>
              <a:t>Heidelberg 19. sajandi algul ja 21. sajandi </a:t>
            </a:r>
            <a:r>
              <a:rPr lang="et-EE" smtClean="0"/>
              <a:t>algul</a:t>
            </a:r>
            <a:br>
              <a:rPr lang="et-EE" smtClean="0"/>
            </a:br>
            <a:r>
              <a:rPr lang="et-EE" smtClean="0"/>
              <a:t>Heidelberg am Anfang des 19. und des 21. Jahrhunderts</a:t>
            </a:r>
            <a:endParaRPr lang="et-EE"/>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9512" y="1412776"/>
            <a:ext cx="4248472" cy="3186354"/>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90" y="3429000"/>
            <a:ext cx="4320480" cy="3240360"/>
          </a:xfrm>
          <a:prstGeom prst="rect">
            <a:avLst/>
          </a:prstGeom>
        </p:spPr>
      </p:pic>
      <p:sp>
        <p:nvSpPr>
          <p:cNvPr id="3" name="TextBox 2"/>
          <p:cNvSpPr txBox="1"/>
          <p:nvPr/>
        </p:nvSpPr>
        <p:spPr>
          <a:xfrm>
            <a:off x="323528" y="4797152"/>
            <a:ext cx="4032448" cy="1323439"/>
          </a:xfrm>
          <a:prstGeom prst="rect">
            <a:avLst/>
          </a:prstGeom>
          <a:noFill/>
        </p:spPr>
        <p:txBody>
          <a:bodyPr wrap="square" rtlCol="0">
            <a:spAutoFit/>
          </a:bodyPr>
          <a:lstStyle/>
          <a:p>
            <a:pPr>
              <a:spcAft>
                <a:spcPts val="800"/>
              </a:spcAft>
            </a:pPr>
            <a:r>
              <a:rPr lang="de-DE" sz="1600">
                <a:latin typeface="Times New Roman"/>
                <a:ea typeface="Calibri"/>
                <a:cs typeface="Times New Roman"/>
              </a:rPr>
              <a:t>Die enge Beziehung Jochmanns zu Heidelberg, wo er als junger Mann Jura studiert hatte und später immer wieder längere Zeit wohnte, war ein Grund, die Heidelberger Jochmann-Gesellschaft ins Leben zu rufen. </a:t>
            </a:r>
            <a:endParaRPr lang="et-EE" sz="1200">
              <a:ea typeface="Calibri"/>
              <a:cs typeface="Times New Roman"/>
            </a:endParaRPr>
          </a:p>
        </p:txBody>
      </p:sp>
      <p:sp>
        <p:nvSpPr>
          <p:cNvPr id="4" name="TextBox 3"/>
          <p:cNvSpPr txBox="1"/>
          <p:nvPr/>
        </p:nvSpPr>
        <p:spPr>
          <a:xfrm>
            <a:off x="4644008" y="1628800"/>
            <a:ext cx="4392488" cy="1077218"/>
          </a:xfrm>
          <a:prstGeom prst="rect">
            <a:avLst/>
          </a:prstGeom>
          <a:noFill/>
        </p:spPr>
        <p:txBody>
          <a:bodyPr wrap="square" rtlCol="0">
            <a:spAutoFit/>
          </a:bodyPr>
          <a:lstStyle/>
          <a:p>
            <a:r>
              <a:rPr lang="et-EE" sz="1600" smtClean="0">
                <a:latin typeface="Times New Roman" panose="02020603050405020304" pitchFamily="18" charset="0"/>
                <a:cs typeface="Times New Roman" panose="02020603050405020304" pitchFamily="18" charset="0"/>
              </a:rPr>
              <a:t>Jochmanni tihedad sidemed Heidelbergiga, kus ta noore mehena juurat õppis ja hiljem mitut puhku pikemalt elas, oligi põhjus, miks Jochmanni-Selts just siin asutati.</a:t>
            </a:r>
            <a:endParaRPr lang="et-EE" sz="1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4680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5536" y="404664"/>
            <a:ext cx="4752528" cy="5572431"/>
          </a:xfrm>
        </p:spPr>
      </p:pic>
      <p:sp>
        <p:nvSpPr>
          <p:cNvPr id="7" name="TextBox 6"/>
          <p:cNvSpPr txBox="1"/>
          <p:nvPr/>
        </p:nvSpPr>
        <p:spPr>
          <a:xfrm>
            <a:off x="5508104" y="1844824"/>
            <a:ext cx="2952328" cy="3139321"/>
          </a:xfrm>
          <a:prstGeom prst="rect">
            <a:avLst/>
          </a:prstGeom>
          <a:noFill/>
        </p:spPr>
        <p:txBody>
          <a:bodyPr wrap="square" rtlCol="0">
            <a:spAutoFit/>
          </a:bodyPr>
          <a:lstStyle/>
          <a:p>
            <a:r>
              <a:rPr lang="et-EE" smtClean="0">
                <a:latin typeface="Times New Roman" panose="02020603050405020304" pitchFamily="18" charset="0"/>
                <a:cs typeface="Times New Roman" panose="02020603050405020304" pitchFamily="18" charset="0"/>
              </a:rPr>
              <a:t>Heidelbergi Teaduste Akadeemia hoones toimus 2. oktoobril 2007 Jochmanni-Seltsi </a:t>
            </a:r>
            <a:r>
              <a:rPr lang="et-EE" smtClean="0">
                <a:latin typeface="Times New Roman" panose="02020603050405020304" pitchFamily="18" charset="0"/>
                <a:cs typeface="Times New Roman" panose="02020603050405020304" pitchFamily="18" charset="0"/>
              </a:rPr>
              <a:t>asutamiskoosolek.</a:t>
            </a:r>
          </a:p>
          <a:p>
            <a:endParaRPr lang="et-EE">
              <a:latin typeface="Times New Roman" panose="02020603050405020304" pitchFamily="18" charset="0"/>
              <a:cs typeface="Times New Roman" panose="02020603050405020304" pitchFamily="18" charset="0"/>
            </a:endParaRPr>
          </a:p>
          <a:p>
            <a:r>
              <a:rPr lang="de-DE">
                <a:latin typeface="Times New Roman" panose="02020603050405020304" pitchFamily="18" charset="0"/>
                <a:cs typeface="Times New Roman" panose="02020603050405020304" pitchFamily="18" charset="0"/>
              </a:rPr>
              <a:t>Am 2. Oktober 2007 fand in Heidelberg, in dem schönen Gebäude der Akademie der Wissenschaften, die erste Mitgliederversammlung der Jochmann-Gesellschaft statt. </a:t>
            </a:r>
            <a:endParaRPr lang="et-EE">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0065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53906" y="764704"/>
            <a:ext cx="6558905" cy="3187218"/>
          </a:xfrm>
        </p:spPr>
      </p:pic>
      <p:sp>
        <p:nvSpPr>
          <p:cNvPr id="6" name="Content Placeholder 5"/>
          <p:cNvSpPr>
            <a:spLocks noGrp="1"/>
          </p:cNvSpPr>
          <p:nvPr>
            <p:ph sz="half" idx="2"/>
          </p:nvPr>
        </p:nvSpPr>
        <p:spPr>
          <a:xfrm>
            <a:off x="251520" y="4149080"/>
            <a:ext cx="8640960" cy="2448272"/>
          </a:xfrm>
        </p:spPr>
        <p:txBody>
          <a:bodyPr>
            <a:noAutofit/>
          </a:bodyPr>
          <a:lstStyle/>
          <a:p>
            <a:r>
              <a:rPr lang="et-EE" sz="1400" smtClean="0">
                <a:solidFill>
                  <a:srgbClr val="000000"/>
                </a:solidFill>
                <a:latin typeface="Times New Roman"/>
                <a:ea typeface="Times New Roman"/>
              </a:rPr>
              <a:t>Jochmanni-Selts </a:t>
            </a:r>
            <a:r>
              <a:rPr lang="de-DE" sz="1400" smtClean="0">
                <a:solidFill>
                  <a:srgbClr val="000000"/>
                </a:solidFill>
                <a:latin typeface="Times New Roman"/>
                <a:ea typeface="Times New Roman"/>
              </a:rPr>
              <a:t>seab enesele muuhulgas eesmärgiks ärgitada kultuurifilosoofilise ja ajastukriitilise kirjamehe Carl Gustav Jochmanni</a:t>
            </a:r>
            <a:r>
              <a:rPr lang="et-EE" sz="1400" smtClean="0">
                <a:solidFill>
                  <a:srgbClr val="000000"/>
                </a:solidFill>
                <a:latin typeface="Times New Roman"/>
                <a:ea typeface="Times New Roman"/>
              </a:rPr>
              <a:t> </a:t>
            </a:r>
            <a:r>
              <a:rPr lang="de-DE" sz="1400" smtClean="0">
                <a:solidFill>
                  <a:srgbClr val="000000"/>
                </a:solidFill>
                <a:latin typeface="Times New Roman"/>
                <a:ea typeface="Times New Roman"/>
              </a:rPr>
              <a:t>elu, tegevuse ja mõju tundmaõppimist.</a:t>
            </a:r>
            <a:r>
              <a:rPr lang="et-EE" sz="1400" smtClean="0">
                <a:solidFill>
                  <a:srgbClr val="000000"/>
                </a:solidFill>
                <a:latin typeface="Times New Roman"/>
                <a:ea typeface="Times New Roman"/>
              </a:rPr>
              <a:t> </a:t>
            </a:r>
            <a:r>
              <a:rPr lang="de-DE" sz="1400" smtClean="0">
                <a:solidFill>
                  <a:srgbClr val="000000"/>
                </a:solidFill>
                <a:latin typeface="Times New Roman"/>
                <a:ea typeface="Times New Roman"/>
              </a:rPr>
              <a:t>Lisaks toetab selts uurimistööd kriitilise kodanikkonna euroopalikus võrgustikus, mille osaks pidas end ka Jochmann. Ja viimaks tahetakse tuua avalikkusse rohkem  teavet Jochmanni isikus kehastunud ja tema loomingus väljenduse leidnud humanistliku maailmakodaniku elu- ja mõtlemisviisi kohta.</a:t>
            </a:r>
            <a:endParaRPr lang="et-EE" sz="1400" smtClean="0">
              <a:solidFill>
                <a:srgbClr val="000000"/>
              </a:solidFill>
              <a:latin typeface="Times New Roman"/>
              <a:ea typeface="Times New Roman"/>
            </a:endParaRPr>
          </a:p>
          <a:p>
            <a:pPr lvl="0"/>
            <a:r>
              <a:rPr lang="de-DE" sz="1400"/>
              <a:t>Die Gesellschaft sieht ihre Aufgaben </a:t>
            </a:r>
            <a:r>
              <a:rPr lang="de-DE" sz="1400"/>
              <a:t>darin</a:t>
            </a:r>
            <a:r>
              <a:rPr lang="de-DE" sz="1400" smtClean="0"/>
              <a:t>,</a:t>
            </a:r>
            <a:r>
              <a:rPr lang="et-EE" sz="1400" smtClean="0"/>
              <a:t> </a:t>
            </a:r>
            <a:r>
              <a:rPr lang="de-DE" sz="1400"/>
              <a:t>internationale Forschungen zum Leben, Werk und Wirken von Carl Gustav Jochmann zu unterstützen</a:t>
            </a:r>
            <a:r>
              <a:rPr lang="de-DE" sz="1400"/>
              <a:t>, </a:t>
            </a:r>
            <a:r>
              <a:rPr lang="de-DE" sz="1400"/>
              <a:t>internationale Forschungen zu dem europäischen Netzwerk von kritischen Bürgern </a:t>
            </a:r>
            <a:r>
              <a:rPr lang="de-DE" sz="1400"/>
              <a:t>zu </a:t>
            </a:r>
            <a:r>
              <a:rPr lang="de-DE" sz="1400" smtClean="0"/>
              <a:t>un­ter­stützen,</a:t>
            </a:r>
            <a:r>
              <a:rPr lang="et-EE" sz="1400" smtClean="0"/>
              <a:t> </a:t>
            </a:r>
            <a:r>
              <a:rPr lang="de-DE" sz="1400" smtClean="0"/>
              <a:t>als </a:t>
            </a:r>
            <a:r>
              <a:rPr lang="de-DE" sz="1400"/>
              <a:t>dessen Teil sich Jochmann verstand</a:t>
            </a:r>
            <a:r>
              <a:rPr lang="de-DE" sz="1400"/>
              <a:t>, </a:t>
            </a:r>
            <a:r>
              <a:rPr lang="de-DE" sz="1400"/>
              <a:t>die öffentliche Kenntnis der in der Person Jochmanns verkörperten und in seinem Werk zum Ausdruck kommenden Le­­­bens- und Denkform eines humanistischen Weltbürgertums zu </a:t>
            </a:r>
            <a:r>
              <a:rPr lang="de-DE" sz="1400"/>
              <a:t>fördern</a:t>
            </a:r>
            <a:r>
              <a:rPr lang="de-DE" sz="1400" smtClean="0"/>
              <a:t>,</a:t>
            </a:r>
            <a:r>
              <a:rPr lang="de-DE" sz="1400"/>
              <a:t> Überlegungen und Untersuchungen zu den Möglichkeiten und Formen einer modernen eu­ropäischen Zivilgesellschaft an­­zuregen. </a:t>
            </a:r>
            <a:endParaRPr lang="et-EE" sz="1400"/>
          </a:p>
          <a:p>
            <a:endParaRPr lang="et-EE" sz="1400"/>
          </a:p>
          <a:p>
            <a:pPr lvl="0"/>
            <a:endParaRPr lang="et-EE" sz="1400"/>
          </a:p>
          <a:p>
            <a:endParaRPr lang="et-EE" sz="1400"/>
          </a:p>
          <a:p>
            <a:endParaRPr lang="et-EE" sz="1400"/>
          </a:p>
        </p:txBody>
      </p:sp>
      <p:sp>
        <p:nvSpPr>
          <p:cNvPr id="8" name="TextBox 7"/>
          <p:cNvSpPr txBox="1"/>
          <p:nvPr/>
        </p:nvSpPr>
        <p:spPr>
          <a:xfrm>
            <a:off x="107504" y="76908"/>
            <a:ext cx="3507563" cy="338554"/>
          </a:xfrm>
          <a:prstGeom prst="rect">
            <a:avLst/>
          </a:prstGeom>
          <a:noFill/>
        </p:spPr>
        <p:txBody>
          <a:bodyPr wrap="none" rtlCol="0">
            <a:spAutoFit/>
          </a:bodyPr>
          <a:lstStyle/>
          <a:p>
            <a:r>
              <a:rPr lang="et-EE" sz="1600" b="1">
                <a:latin typeface="Times New Roman" panose="02020603050405020304" pitchFamily="18" charset="0"/>
                <a:cs typeface="Times New Roman" panose="02020603050405020304" pitchFamily="18" charset="0"/>
              </a:rPr>
              <a:t>https://</a:t>
            </a:r>
            <a:r>
              <a:rPr lang="et-EE" sz="1600" b="1" smtClean="0">
                <a:latin typeface="Times New Roman" panose="02020603050405020304" pitchFamily="18" charset="0"/>
                <a:cs typeface="Times New Roman" panose="02020603050405020304" pitchFamily="18" charset="0"/>
              </a:rPr>
              <a:t>www.jochmann-gesellschaft.de</a:t>
            </a:r>
            <a:endParaRPr lang="et-EE" b="1">
              <a:latin typeface="Times New Roman" panose="02020603050405020304" pitchFamily="18" charset="0"/>
              <a:cs typeface="Times New Roman" panose="02020603050405020304" pitchFamily="18" charset="0"/>
            </a:endParaRPr>
          </a:p>
        </p:txBody>
      </p:sp>
      <p:sp>
        <p:nvSpPr>
          <p:cNvPr id="9" name="TextBox 8"/>
          <p:cNvSpPr txBox="1"/>
          <p:nvPr/>
        </p:nvSpPr>
        <p:spPr>
          <a:xfrm>
            <a:off x="5868144" y="76908"/>
            <a:ext cx="2773516" cy="338554"/>
          </a:xfrm>
          <a:prstGeom prst="rect">
            <a:avLst/>
          </a:prstGeom>
          <a:noFill/>
        </p:spPr>
        <p:txBody>
          <a:bodyPr wrap="none" rtlCol="0">
            <a:spAutoFit/>
          </a:bodyPr>
          <a:lstStyle/>
          <a:p>
            <a:r>
              <a:rPr lang="et-EE" sz="1600" smtClean="0">
                <a:latin typeface="Times New Roman" panose="02020603050405020304" pitchFamily="18" charset="0"/>
                <a:cs typeface="Times New Roman" panose="02020603050405020304" pitchFamily="18" charset="0"/>
              </a:rPr>
              <a:t>Jochmanni-Seltsi kodulehekülg</a:t>
            </a:r>
            <a:endParaRPr lang="et-EE" sz="1600">
              <a:latin typeface="Times New Roman" panose="02020603050405020304" pitchFamily="18" charset="0"/>
              <a:cs typeface="Times New Roman" panose="02020603050405020304" pitchFamily="18" charset="0"/>
            </a:endParaRPr>
          </a:p>
        </p:txBody>
      </p:sp>
      <p:sp>
        <p:nvSpPr>
          <p:cNvPr id="3" name="TextBox 2"/>
          <p:cNvSpPr txBox="1"/>
          <p:nvPr/>
        </p:nvSpPr>
        <p:spPr>
          <a:xfrm>
            <a:off x="107504" y="1556792"/>
            <a:ext cx="1979712" cy="1323439"/>
          </a:xfrm>
          <a:prstGeom prst="rect">
            <a:avLst/>
          </a:prstGeom>
          <a:noFill/>
        </p:spPr>
        <p:txBody>
          <a:bodyPr wrap="square" rtlCol="0">
            <a:spAutoFit/>
          </a:bodyPr>
          <a:lstStyle/>
          <a:p>
            <a:pPr algn="ctr"/>
            <a:r>
              <a:rPr lang="et-EE" sz="1600" smtClean="0">
                <a:latin typeface="Times New Roman" panose="02020603050405020304" pitchFamily="18" charset="0"/>
                <a:cs typeface="Times New Roman" panose="02020603050405020304" pitchFamily="18" charset="0"/>
              </a:rPr>
              <a:t>Maakonnalinn </a:t>
            </a:r>
            <a:r>
              <a:rPr lang="et-EE" sz="1600" smtClean="0">
                <a:latin typeface="Times New Roman" panose="02020603050405020304" pitchFamily="18" charset="0"/>
                <a:cs typeface="Times New Roman" panose="02020603050405020304" pitchFamily="18" charset="0"/>
              </a:rPr>
              <a:t>Pärnu </a:t>
            </a:r>
          </a:p>
          <a:p>
            <a:pPr algn="ctr"/>
            <a:r>
              <a:rPr lang="et-EE" sz="1600">
                <a:latin typeface="Times New Roman" panose="02020603050405020304" pitchFamily="18" charset="0"/>
                <a:cs typeface="Times New Roman" panose="02020603050405020304" pitchFamily="18" charset="0"/>
              </a:rPr>
              <a:t>(</a:t>
            </a:r>
            <a:r>
              <a:rPr lang="et-EE" sz="1600" smtClean="0">
                <a:latin typeface="Times New Roman" panose="02020603050405020304" pitchFamily="18" charset="0"/>
                <a:cs typeface="Times New Roman" panose="02020603050405020304" pitchFamily="18" charset="0"/>
              </a:rPr>
              <a:t>1795)</a:t>
            </a:r>
          </a:p>
          <a:p>
            <a:pPr algn="ctr"/>
            <a:endParaRPr lang="et-EE" sz="1600" smtClean="0">
              <a:latin typeface="Times New Roman" panose="02020603050405020304" pitchFamily="18" charset="0"/>
              <a:cs typeface="Times New Roman" panose="02020603050405020304" pitchFamily="18" charset="0"/>
            </a:endParaRPr>
          </a:p>
          <a:p>
            <a:pPr algn="ctr"/>
            <a:r>
              <a:rPr lang="et-EE" sz="1600" smtClean="0">
                <a:latin typeface="Times New Roman" panose="02020603050405020304" pitchFamily="18" charset="0"/>
                <a:cs typeface="Times New Roman" panose="02020603050405020304" pitchFamily="18" charset="0"/>
              </a:rPr>
              <a:t>Die Kreisstadt Pernau</a:t>
            </a:r>
          </a:p>
          <a:p>
            <a:pPr algn="ctr"/>
            <a:r>
              <a:rPr lang="et-EE" sz="1600" smtClean="0">
                <a:latin typeface="Times New Roman" panose="02020603050405020304" pitchFamily="18" charset="0"/>
                <a:cs typeface="Times New Roman" panose="02020603050405020304" pitchFamily="18" charset="0"/>
              </a:rPr>
              <a:t>(1795)</a:t>
            </a:r>
            <a:endParaRPr lang="et-EE" sz="1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3976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3888432" cy="490066"/>
          </a:xfrm>
        </p:spPr>
        <p:txBody>
          <a:bodyPr/>
          <a:lstStyle/>
          <a:p>
            <a:r>
              <a:rPr lang="et-EE" sz="1800"/>
              <a:t>Jochmanni vanematekodu Pärnus</a:t>
            </a:r>
            <a:r>
              <a:rPr lang="et-EE"/>
              <a:t/>
            </a:r>
            <a:br>
              <a:rPr lang="et-EE"/>
            </a:br>
            <a:endParaRPr lang="et-EE"/>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9552" y="1124744"/>
            <a:ext cx="3755809" cy="4824536"/>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940152" y="404664"/>
            <a:ext cx="2248013" cy="3528392"/>
          </a:xfrm>
        </p:spPr>
      </p:pic>
      <p:sp>
        <p:nvSpPr>
          <p:cNvPr id="7" name="TextBox 6"/>
          <p:cNvSpPr txBox="1"/>
          <p:nvPr/>
        </p:nvSpPr>
        <p:spPr>
          <a:xfrm>
            <a:off x="4716016" y="4293096"/>
            <a:ext cx="4248472" cy="1323439"/>
          </a:xfrm>
          <a:prstGeom prst="rect">
            <a:avLst/>
          </a:prstGeom>
          <a:noFill/>
        </p:spPr>
        <p:txBody>
          <a:bodyPr wrap="square" rtlCol="0">
            <a:spAutoFit/>
          </a:bodyPr>
          <a:lstStyle/>
          <a:p>
            <a:pPr algn="ctr"/>
            <a:r>
              <a:rPr lang="et-EE" sz="1600" smtClean="0">
                <a:latin typeface="Times New Roman" panose="02020603050405020304" pitchFamily="18" charset="0"/>
                <a:cs typeface="Times New Roman" panose="02020603050405020304" pitchFamily="18" charset="0"/>
              </a:rPr>
              <a:t>Ulrich Kronaueri trükki toimetatud Jochmanni essee </a:t>
            </a:r>
            <a:r>
              <a:rPr lang="et-EE" sz="1600" smtClean="0">
                <a:latin typeface="Times New Roman" panose="02020603050405020304" pitchFamily="18" charset="0"/>
                <a:cs typeface="Times New Roman" panose="02020603050405020304" pitchFamily="18" charset="0"/>
              </a:rPr>
              <a:t>"Luule </a:t>
            </a:r>
            <a:r>
              <a:rPr lang="et-EE" sz="1600" smtClean="0">
                <a:latin typeface="Times New Roman" panose="02020603050405020304" pitchFamily="18" charset="0"/>
                <a:cs typeface="Times New Roman" panose="02020603050405020304" pitchFamily="18" charset="0"/>
              </a:rPr>
              <a:t>tagurpidikäik" (1982</a:t>
            </a:r>
            <a:r>
              <a:rPr lang="et-EE" sz="1600" smtClean="0">
                <a:latin typeface="Times New Roman" panose="02020603050405020304" pitchFamily="18" charset="0"/>
                <a:cs typeface="Times New Roman" panose="02020603050405020304" pitchFamily="18" charset="0"/>
              </a:rPr>
              <a:t>)</a:t>
            </a:r>
          </a:p>
          <a:p>
            <a:pPr algn="ctr"/>
            <a:endParaRPr lang="et-EE" sz="1600" smtClean="0">
              <a:latin typeface="Times New Roman" panose="02020603050405020304" pitchFamily="18" charset="0"/>
              <a:cs typeface="Times New Roman" panose="02020603050405020304" pitchFamily="18" charset="0"/>
            </a:endParaRPr>
          </a:p>
          <a:p>
            <a:pPr algn="ctr"/>
            <a:r>
              <a:rPr lang="et-EE" sz="1600" smtClean="0">
                <a:latin typeface="Times New Roman"/>
                <a:ea typeface="Calibri"/>
              </a:rPr>
              <a:t>Die von Ulrich Kronauer edierte </a:t>
            </a:r>
            <a:r>
              <a:rPr lang="de-DE" sz="1600" smtClean="0">
                <a:latin typeface="Times New Roman"/>
                <a:ea typeface="Calibri"/>
              </a:rPr>
              <a:t>Essay </a:t>
            </a:r>
            <a:r>
              <a:rPr lang="de-DE" sz="1600">
                <a:latin typeface="Times New Roman"/>
                <a:ea typeface="Calibri"/>
              </a:rPr>
              <a:t>Jochmanns </a:t>
            </a:r>
            <a:r>
              <a:rPr lang="et-EE" sz="1600" smtClean="0">
                <a:latin typeface="Times New Roman"/>
                <a:ea typeface="Calibri"/>
              </a:rPr>
              <a:t>"</a:t>
            </a:r>
            <a:r>
              <a:rPr lang="de-DE" sz="1600" smtClean="0">
                <a:latin typeface="Times New Roman"/>
                <a:ea typeface="Calibri"/>
              </a:rPr>
              <a:t>Die </a:t>
            </a:r>
            <a:r>
              <a:rPr lang="de-DE" sz="1600">
                <a:latin typeface="Times New Roman"/>
                <a:ea typeface="Calibri"/>
              </a:rPr>
              <a:t>Rückschritte </a:t>
            </a:r>
            <a:r>
              <a:rPr lang="de-DE" sz="1600">
                <a:latin typeface="Times New Roman"/>
                <a:ea typeface="Calibri"/>
              </a:rPr>
              <a:t>der </a:t>
            </a:r>
            <a:r>
              <a:rPr lang="de-DE" sz="1600" smtClean="0">
                <a:latin typeface="Times New Roman"/>
                <a:ea typeface="Calibri"/>
              </a:rPr>
              <a:t>Poesie</a:t>
            </a:r>
            <a:r>
              <a:rPr lang="et-EE" sz="1600" smtClean="0">
                <a:latin typeface="Times New Roman"/>
                <a:ea typeface="Calibri"/>
              </a:rPr>
              <a:t>"</a:t>
            </a:r>
            <a:r>
              <a:rPr lang="de-DE" sz="1600" smtClean="0">
                <a:latin typeface="Times New Roman"/>
                <a:ea typeface="Calibri"/>
              </a:rPr>
              <a:t> </a:t>
            </a:r>
            <a:r>
              <a:rPr lang="et-EE" sz="1600" smtClean="0">
                <a:latin typeface="Times New Roman"/>
                <a:ea typeface="Calibri"/>
              </a:rPr>
              <a:t>(1982).</a:t>
            </a:r>
            <a:endParaRPr lang="et-EE" sz="1600">
              <a:latin typeface="Times New Roman" panose="02020603050405020304" pitchFamily="18" charset="0"/>
              <a:cs typeface="Times New Roman" panose="02020603050405020304" pitchFamily="18" charset="0"/>
            </a:endParaRPr>
          </a:p>
        </p:txBody>
      </p:sp>
      <p:sp>
        <p:nvSpPr>
          <p:cNvPr id="3" name="TextBox 2"/>
          <p:cNvSpPr txBox="1"/>
          <p:nvPr/>
        </p:nvSpPr>
        <p:spPr>
          <a:xfrm>
            <a:off x="611560" y="6309320"/>
            <a:ext cx="3110723" cy="369332"/>
          </a:xfrm>
          <a:prstGeom prst="rect">
            <a:avLst/>
          </a:prstGeom>
          <a:noFill/>
        </p:spPr>
        <p:txBody>
          <a:bodyPr wrap="none" rtlCol="0">
            <a:spAutoFit/>
          </a:bodyPr>
          <a:lstStyle/>
          <a:p>
            <a:r>
              <a:rPr lang="et-EE" smtClean="0">
                <a:latin typeface="Times New Roman" panose="02020603050405020304" pitchFamily="18" charset="0"/>
                <a:cs typeface="Times New Roman" panose="02020603050405020304" pitchFamily="18" charset="0"/>
              </a:rPr>
              <a:t>Jochmanns Elternhaus in Pärnu</a:t>
            </a:r>
            <a:endParaRPr lang="et-EE">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1769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99176" cy="634082"/>
          </a:xfrm>
        </p:spPr>
        <p:txBody>
          <a:bodyPr>
            <a:normAutofit/>
          </a:bodyPr>
          <a:lstStyle/>
          <a:p>
            <a:r>
              <a:rPr lang="et-EE" sz="1900"/>
              <a:t>"</a:t>
            </a:r>
            <a:r>
              <a:rPr lang="et-EE" sz="1900" smtClean="0"/>
              <a:t>Baltimaade </a:t>
            </a:r>
            <a:r>
              <a:rPr lang="et-EE" sz="1900" smtClean="0"/>
              <a:t>ja Euroopa õigusajalugu ning leksikograafia" (2009)</a:t>
            </a:r>
            <a:endParaRPr lang="et-EE" sz="190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568" y="1484784"/>
            <a:ext cx="2866443" cy="4525963"/>
          </a:xfrm>
        </p:spPr>
      </p:pic>
      <p:sp>
        <p:nvSpPr>
          <p:cNvPr id="4" name="Content Placeholder 3"/>
          <p:cNvSpPr>
            <a:spLocks noGrp="1"/>
          </p:cNvSpPr>
          <p:nvPr>
            <p:ph sz="half" idx="2"/>
          </p:nvPr>
        </p:nvSpPr>
        <p:spPr>
          <a:xfrm>
            <a:off x="3707904" y="1484784"/>
            <a:ext cx="5184576" cy="4824536"/>
          </a:xfrm>
        </p:spPr>
        <p:txBody>
          <a:bodyPr/>
          <a:lstStyle/>
          <a:p>
            <a:r>
              <a:rPr lang="et-EE" sz="1800" smtClean="0"/>
              <a:t>Ulrich Kronaueri ja Thomas Taterka toimetatud konverentsikogumikus ilmus Kronaueri </a:t>
            </a:r>
            <a:r>
              <a:rPr lang="et-EE" sz="1800" smtClean="0"/>
              <a:t>2002. aasta ettekande põhjal valminud artikkel "Pärnu - Riia- Heidelberg. Juristi ja kultuurifilosoofi Carl Gustav Jochmanni (1789-1830) peatuspaigad</a:t>
            </a:r>
            <a:r>
              <a:rPr lang="et-EE" sz="1800" smtClean="0"/>
              <a:t>".</a:t>
            </a:r>
          </a:p>
          <a:p>
            <a:endParaRPr lang="et-EE" sz="1800"/>
          </a:p>
          <a:p>
            <a:r>
              <a:rPr lang="de-DE" sz="1800"/>
              <a:t>2002 </a:t>
            </a:r>
            <a:r>
              <a:rPr lang="et-EE" sz="1800" smtClean="0"/>
              <a:t>fand </a:t>
            </a:r>
            <a:r>
              <a:rPr lang="de-DE" sz="1800" smtClean="0"/>
              <a:t>an </a:t>
            </a:r>
            <a:r>
              <a:rPr lang="de-DE" sz="1800"/>
              <a:t>der Heidelberger Akademie der Wissenschaften eine </a:t>
            </a:r>
            <a:r>
              <a:rPr lang="de-DE" sz="1800"/>
              <a:t>Tagung </a:t>
            </a:r>
            <a:r>
              <a:rPr lang="de-DE" sz="1800" smtClean="0"/>
              <a:t>zu </a:t>
            </a:r>
            <a:r>
              <a:rPr lang="de-DE" sz="1800"/>
              <a:t>dem Thema „Baltische (Rechts)Kultur und Deutsches </a:t>
            </a:r>
            <a:r>
              <a:rPr lang="de-DE" sz="1800"/>
              <a:t>Rechtswörterbuch</a:t>
            </a:r>
            <a:r>
              <a:rPr lang="de-DE" sz="1800" smtClean="0"/>
              <a:t>“</a:t>
            </a:r>
            <a:r>
              <a:rPr lang="et-EE" sz="1800" smtClean="0"/>
              <a:t> statt</a:t>
            </a:r>
            <a:r>
              <a:rPr lang="de-DE" sz="1800" smtClean="0"/>
              <a:t>.</a:t>
            </a:r>
            <a:endParaRPr lang="et-EE" sz="1800" smtClean="0"/>
          </a:p>
          <a:p>
            <a:r>
              <a:rPr lang="et-EE" sz="1800" smtClean="0"/>
              <a:t>Im von Ulrich Kronauer und Thomas Taterka herausgegebenen Konferenzband wurde auch der Aufsatz Kronauers </a:t>
            </a:r>
            <a:r>
              <a:rPr lang="de-DE" sz="1800" smtClean="0"/>
              <a:t>„</a:t>
            </a:r>
            <a:r>
              <a:rPr lang="de-DE" sz="1800"/>
              <a:t>Pernau – Riga – Heidelberg. Stationen im Leben des Juristen und kulturphilosophischen Schriftstellers Carl Gustav Jochmann (1789 – </a:t>
            </a:r>
            <a:r>
              <a:rPr lang="de-DE" sz="1800"/>
              <a:t>1830</a:t>
            </a:r>
            <a:r>
              <a:rPr lang="de-DE" sz="1800" smtClean="0"/>
              <a:t>)</a:t>
            </a:r>
            <a:r>
              <a:rPr lang="et-EE" sz="1800" smtClean="0"/>
              <a:t>" veröffentlicht</a:t>
            </a:r>
            <a:r>
              <a:rPr lang="de-DE" sz="1800" smtClean="0"/>
              <a:t>.</a:t>
            </a:r>
            <a:endParaRPr lang="et-EE" sz="1800" smtClean="0"/>
          </a:p>
          <a:p>
            <a:endParaRPr lang="et-EE"/>
          </a:p>
        </p:txBody>
      </p:sp>
    </p:spTree>
    <p:extLst>
      <p:ext uri="{BB962C8B-B14F-4D97-AF65-F5344CB8AC3E}">
        <p14:creationId xmlns:p14="http://schemas.microsoft.com/office/powerpoint/2010/main" val="4144653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4904</TotalTime>
  <Words>1511</Words>
  <Application>Microsoft Office PowerPoint</Application>
  <PresentationFormat>On-screen Show (4:3)</PresentationFormat>
  <Paragraphs>112</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   Die Jochmann-Gesellschaft (Heidelberg) und ihre Beziehung zum Baltikum (Pärnu, Tallinn, Riga)  Ulrich Kronauer Vorsitzender der Jochmann-Gesellschaft Heidelberg   Heidelbergi Jochmanni-Selts ja selle sidemed Baltimaadega (Pärnu, Tallinn, Riia)  Ulrich Kronauer Heidelbergi Jochmanni-Seltsi esimees   </vt:lpstr>
      <vt:lpstr>Carl Gustav Jochmann 10. II 1789 Pärnu / Pernau -  24. VII 1830 Naumburg</vt:lpstr>
      <vt:lpstr>PowerPoint Presentation</vt:lpstr>
      <vt:lpstr>PowerPoint Presentation</vt:lpstr>
      <vt:lpstr>Heidelberg 19. sajandi algul ja 21. sajandi algul Heidelberg am Anfang des 19. und des 21. Jahrhunderts</vt:lpstr>
      <vt:lpstr>PowerPoint Presentation</vt:lpstr>
      <vt:lpstr>PowerPoint Presentation</vt:lpstr>
      <vt:lpstr>Jochmanni vanematekodu Pärnus </vt:lpstr>
      <vt:lpstr>"Baltimaade ja Euroopa õigusajalugu ning leksikograafia" (2009)</vt:lpstr>
      <vt:lpstr>Jochmanni kool Pärnus</vt:lpstr>
      <vt:lpstr>PowerPoint Presentation</vt:lpstr>
      <vt:lpstr>Pärnu linna akadeemilised palverändurid Die akademischen Pilger der Stadt Pärnu</vt:lpstr>
      <vt:lpstr>Jochmanni süda (Cor Iochmannii) enne restaureerimist urnis ja Jochmanni-Seltsi initsiatiivil restaureerituna samba peal Riia toomkiriku ristikäigus </vt:lpstr>
      <vt:lpstr>Heidelbergi ülikooli pidulik tervitus renoveeritud Jochmanni-samba avamise puhul  Grußwort der Universität Heidelberg zur Einweihung der Jochmann-Säule im Dom zu Riga </vt:lpstr>
      <vt:lpstr>Jochmanni-Seltsi auliikmed (2014) Honorarmitglieder der Jochmann-Gesellschaft (2014)</vt:lpstr>
      <vt:lpstr>Jochmanni-Seltsi toel ja Ulrich Kronaueri saatesõnaga ilmunud Jaan Unduski esseekogu  "Meie, hüperborealased. Kaks eestilikku mõtisklust" (Eutin, 2012)</vt:lpstr>
      <vt:lpstr>"Carl Gustav Jochmann - kosmopoliit Pärnust" (2020) Toim. Ulrich Kronauer, Jaan Undusk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Saksa vaimust Baltimaadel.  J. G. Herderi mõttemaailm</dc:title>
  <dc:creator>Jaan</dc:creator>
  <cp:lastModifiedBy>Jaan</cp:lastModifiedBy>
  <cp:revision>314</cp:revision>
  <dcterms:created xsi:type="dcterms:W3CDTF">2018-09-26T14:24:02Z</dcterms:created>
  <dcterms:modified xsi:type="dcterms:W3CDTF">2023-06-27T12:39:50Z</dcterms:modified>
</cp:coreProperties>
</file>